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30" r:id="rId2"/>
    <p:sldId id="334" r:id="rId3"/>
    <p:sldId id="335" r:id="rId4"/>
    <p:sldId id="336" r:id="rId5"/>
    <p:sldId id="337" r:id="rId6"/>
    <p:sldId id="338" r:id="rId7"/>
    <p:sldId id="368" r:id="rId8"/>
    <p:sldId id="364" r:id="rId9"/>
    <p:sldId id="369" r:id="rId10"/>
    <p:sldId id="365" r:id="rId11"/>
    <p:sldId id="366" r:id="rId12"/>
    <p:sldId id="359" r:id="rId13"/>
    <p:sldId id="360" r:id="rId14"/>
    <p:sldId id="361" r:id="rId15"/>
    <p:sldId id="345" r:id="rId16"/>
    <p:sldId id="340" r:id="rId17"/>
    <p:sldId id="341" r:id="rId18"/>
    <p:sldId id="342" r:id="rId19"/>
    <p:sldId id="343" r:id="rId20"/>
    <p:sldId id="349" r:id="rId21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CFF"/>
    <a:srgbClr val="FDFFE3"/>
    <a:srgbClr val="647CC4"/>
    <a:srgbClr val="5A7AB5"/>
    <a:srgbClr val="BE9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9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E767B6-CDFB-4168-810C-C7440F42772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90F3EC-2DC7-4B7F-882B-E3A1314E221C}">
      <dgm:prSet phldrT="[Text]"/>
      <dgm:spPr>
        <a:solidFill>
          <a:srgbClr val="0070C0"/>
        </a:solidFill>
      </dgm:spPr>
      <dgm:t>
        <a:bodyPr/>
        <a:lstStyle/>
        <a:p>
          <a:r>
            <a:rPr lang="fa-IR" dirty="0" smtClean="0">
              <a:solidFill>
                <a:srgbClr val="FFFF00"/>
              </a:solidFill>
              <a:cs typeface="B Titr" panose="00000700000000000000" pitchFamily="2" charset="-78"/>
            </a:rPr>
            <a:t>تک درس</a:t>
          </a:r>
          <a:endParaRPr lang="en-US" dirty="0">
            <a:solidFill>
              <a:srgbClr val="FFFF00"/>
            </a:solidFill>
            <a:cs typeface="B Titr" panose="00000700000000000000" pitchFamily="2" charset="-78"/>
          </a:endParaRPr>
        </a:p>
      </dgm:t>
    </dgm:pt>
    <dgm:pt modelId="{5112735E-7FEE-4A71-B78E-A789FBFE5C77}" type="parTrans" cxnId="{CA2FF177-D36B-47CC-AFF2-3965C9729A19}">
      <dgm:prSet/>
      <dgm:spPr/>
      <dgm:t>
        <a:bodyPr/>
        <a:lstStyle/>
        <a:p>
          <a:endParaRPr lang="en-US"/>
        </a:p>
      </dgm:t>
    </dgm:pt>
    <dgm:pt modelId="{D1E29EB1-BB06-4EAC-8DCE-34BB38184C12}" type="sibTrans" cxnId="{CA2FF177-D36B-47CC-AFF2-3965C9729A19}">
      <dgm:prSet/>
      <dgm:spPr/>
      <dgm:t>
        <a:bodyPr/>
        <a:lstStyle/>
        <a:p>
          <a:endParaRPr lang="en-US"/>
        </a:p>
      </dgm:t>
    </dgm:pt>
    <dgm:pt modelId="{20153237-81C0-4619-920A-00C5013FC8E2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 rtl="1"/>
          <a:r>
            <a:rPr lang="fa-IR" sz="1400" b="1" dirty="0" smtClean="0">
              <a:cs typeface="B Titr" panose="00000700000000000000" pitchFamily="2" charset="-78"/>
            </a:rPr>
            <a:t>عنوان دوره: </a:t>
          </a:r>
          <a:r>
            <a:rPr lang="fa-IR" sz="1400" b="1" dirty="0" smtClean="0">
              <a:solidFill>
                <a:srgbClr val="0070C0"/>
              </a:solidFill>
              <a:cs typeface="B Titr" panose="00000700000000000000" pitchFamily="2" charset="-78"/>
            </a:rPr>
            <a:t>دوره سالمندیاری</a:t>
          </a:r>
          <a:r>
            <a:rPr lang="en-US" sz="1400" b="1" dirty="0" smtClean="0">
              <a:solidFill>
                <a:srgbClr val="0070C0"/>
              </a:solidFill>
              <a:cs typeface="B Titr" panose="00000700000000000000" pitchFamily="2" charset="-78"/>
            </a:rPr>
            <a:t> </a:t>
          </a:r>
          <a:r>
            <a:rPr lang="fa-IR" sz="1400" b="1" dirty="0" smtClean="0">
              <a:solidFill>
                <a:srgbClr val="0070C0"/>
              </a:solidFill>
              <a:cs typeface="B Titr" panose="00000700000000000000" pitchFamily="2" charset="-78"/>
            </a:rPr>
            <a:t>      </a:t>
          </a:r>
          <a:r>
            <a:rPr lang="fa-IR" sz="1400" b="1" dirty="0" smtClean="0">
              <a:cs typeface="B Titr" panose="00000700000000000000" pitchFamily="2" charset="-78"/>
            </a:rPr>
            <a:t>درخواست کننده: </a:t>
          </a:r>
          <a:r>
            <a:rPr lang="fa-IR" sz="1400" b="1" dirty="0" smtClean="0">
              <a:solidFill>
                <a:srgbClr val="0070C0"/>
              </a:solidFill>
              <a:cs typeface="B Titr" panose="00000700000000000000" pitchFamily="2" charset="-78"/>
            </a:rPr>
            <a:t>مهارت پذیران بنیاد شهید</a:t>
          </a:r>
          <a:endParaRPr lang="en-US" sz="1400" b="1" dirty="0">
            <a:solidFill>
              <a:srgbClr val="0070C0"/>
            </a:solidFill>
            <a:cs typeface="B Titr" panose="00000700000000000000" pitchFamily="2" charset="-78"/>
          </a:endParaRPr>
        </a:p>
      </dgm:t>
    </dgm:pt>
    <dgm:pt modelId="{488F9412-41A7-4F25-982E-87128CB79047}" type="parTrans" cxnId="{25B647B9-7AAD-4ADC-8D19-7B80B3816924}">
      <dgm:prSet/>
      <dgm:spPr/>
      <dgm:t>
        <a:bodyPr/>
        <a:lstStyle/>
        <a:p>
          <a:endParaRPr lang="en-US"/>
        </a:p>
      </dgm:t>
    </dgm:pt>
    <dgm:pt modelId="{E67E5085-11EC-4B70-BDFF-C76B91A48A1E}" type="sibTrans" cxnId="{25B647B9-7AAD-4ADC-8D19-7B80B3816924}">
      <dgm:prSet/>
      <dgm:spPr/>
      <dgm:t>
        <a:bodyPr/>
        <a:lstStyle/>
        <a:p>
          <a:endParaRPr lang="en-US"/>
        </a:p>
      </dgm:t>
    </dgm:pt>
    <dgm:pt modelId="{B6B4D5DC-F7C1-4F9C-80C8-D0202F4D656B}">
      <dgm:prSet phldrT="[Text]"/>
      <dgm:spPr>
        <a:solidFill>
          <a:srgbClr val="00B0F0"/>
        </a:solidFill>
      </dgm:spPr>
      <dgm:t>
        <a:bodyPr/>
        <a:lstStyle/>
        <a:p>
          <a:r>
            <a:rPr lang="fa-IR" b="1" dirty="0" smtClean="0">
              <a:solidFill>
                <a:srgbClr val="002060"/>
              </a:solidFill>
              <a:cs typeface="B Titr" panose="00000700000000000000" pitchFamily="2" charset="-78"/>
            </a:rPr>
            <a:t>تک درس</a:t>
          </a:r>
          <a:endParaRPr lang="en-US" b="1" dirty="0">
            <a:solidFill>
              <a:srgbClr val="002060"/>
            </a:solidFill>
            <a:cs typeface="B Titr" panose="00000700000000000000" pitchFamily="2" charset="-78"/>
          </a:endParaRPr>
        </a:p>
      </dgm:t>
    </dgm:pt>
    <dgm:pt modelId="{8AA5AB7B-22CD-440D-A453-2AC956E4C2BE}" type="parTrans" cxnId="{8DCA1572-A056-4D6F-87F1-27605B33D921}">
      <dgm:prSet/>
      <dgm:spPr/>
      <dgm:t>
        <a:bodyPr/>
        <a:lstStyle/>
        <a:p>
          <a:endParaRPr lang="en-US"/>
        </a:p>
      </dgm:t>
    </dgm:pt>
    <dgm:pt modelId="{76D0876C-FAF0-4A12-8492-2108E4FF0869}" type="sibTrans" cxnId="{8DCA1572-A056-4D6F-87F1-27605B33D921}">
      <dgm:prSet/>
      <dgm:spPr/>
      <dgm:t>
        <a:bodyPr/>
        <a:lstStyle/>
        <a:p>
          <a:endParaRPr lang="en-US"/>
        </a:p>
      </dgm:t>
    </dgm:pt>
    <dgm:pt modelId="{49E9D41D-9F3B-4735-94F8-25911821F82F}">
      <dgm:prSet phldrT="[Text]" custT="1"/>
      <dgm:spPr/>
      <dgm:t>
        <a:bodyPr/>
        <a:lstStyle/>
        <a:p>
          <a:pPr rtl="1"/>
          <a:r>
            <a:rPr lang="fa-IR" sz="1400" b="1" dirty="0" smtClean="0">
              <a:cs typeface="B Titr" panose="00000700000000000000" pitchFamily="2" charset="-78"/>
            </a:rPr>
            <a:t>عنوان دوره: </a:t>
          </a:r>
          <a:r>
            <a:rPr lang="fa-IR" sz="1400" b="1" dirty="0" smtClean="0">
              <a:solidFill>
                <a:srgbClr val="C00000"/>
              </a:solidFill>
              <a:cs typeface="B Titr" panose="00000700000000000000" pitchFamily="2" charset="-78"/>
            </a:rPr>
            <a:t>کمک بهیاری</a:t>
          </a:r>
          <a:r>
            <a:rPr lang="en-US" sz="1400" b="1" dirty="0" smtClean="0">
              <a:solidFill>
                <a:srgbClr val="C00000"/>
              </a:solidFill>
              <a:cs typeface="B Titr" panose="00000700000000000000" pitchFamily="2" charset="-78"/>
            </a:rPr>
            <a:t> </a:t>
          </a:r>
          <a:r>
            <a:rPr lang="fa-IR" sz="1400" b="1" dirty="0" smtClean="0">
              <a:solidFill>
                <a:srgbClr val="C00000"/>
              </a:solidFill>
              <a:cs typeface="B Titr" panose="00000700000000000000" pitchFamily="2" charset="-78"/>
            </a:rPr>
            <a:t>                        </a:t>
          </a:r>
          <a:r>
            <a:rPr lang="fa-IR" sz="1400" b="1" dirty="0" smtClean="0">
              <a:cs typeface="B Titr" panose="00000700000000000000" pitchFamily="2" charset="-78"/>
            </a:rPr>
            <a:t>درخواست کننده: </a:t>
          </a:r>
          <a:r>
            <a:rPr lang="fa-IR" sz="1400" b="1" dirty="0" smtClean="0">
              <a:solidFill>
                <a:srgbClr val="C00000"/>
              </a:solidFill>
              <a:cs typeface="B Titr" panose="00000700000000000000" pitchFamily="2" charset="-78"/>
            </a:rPr>
            <a:t>شرکت دینا کاران</a:t>
          </a:r>
          <a:endParaRPr lang="en-US" sz="1400" b="1" dirty="0">
            <a:solidFill>
              <a:srgbClr val="C00000"/>
            </a:solidFill>
            <a:cs typeface="B Titr" panose="00000700000000000000" pitchFamily="2" charset="-78"/>
          </a:endParaRPr>
        </a:p>
      </dgm:t>
    </dgm:pt>
    <dgm:pt modelId="{D72839A2-0270-43A4-B66A-5B3C50A7C3BD}" type="parTrans" cxnId="{50353BDE-07DE-469D-8FEF-A07F525A9D0D}">
      <dgm:prSet/>
      <dgm:spPr/>
      <dgm:t>
        <a:bodyPr/>
        <a:lstStyle/>
        <a:p>
          <a:endParaRPr lang="en-US"/>
        </a:p>
      </dgm:t>
    </dgm:pt>
    <dgm:pt modelId="{69401574-FD67-4FF5-ADA5-8E78B1CF6F2A}" type="sibTrans" cxnId="{50353BDE-07DE-469D-8FEF-A07F525A9D0D}">
      <dgm:prSet/>
      <dgm:spPr/>
      <dgm:t>
        <a:bodyPr/>
        <a:lstStyle/>
        <a:p>
          <a:endParaRPr lang="en-US"/>
        </a:p>
      </dgm:t>
    </dgm:pt>
    <dgm:pt modelId="{CE6E6270-D2C5-4EFF-8D60-1EFBF318804E}">
      <dgm:prSet phldrT="[Text]"/>
      <dgm:spPr>
        <a:solidFill>
          <a:srgbClr val="0070C0"/>
        </a:solidFill>
      </dgm:spPr>
      <dgm:t>
        <a:bodyPr/>
        <a:lstStyle/>
        <a:p>
          <a:r>
            <a:rPr lang="fa-IR" b="1" dirty="0" smtClean="0">
              <a:solidFill>
                <a:srgbClr val="FFFF00"/>
              </a:solidFill>
              <a:cs typeface="B Titr" panose="00000700000000000000" pitchFamily="2" charset="-78"/>
            </a:rPr>
            <a:t>پودمانی</a:t>
          </a:r>
          <a:endParaRPr lang="en-US" b="1" dirty="0">
            <a:solidFill>
              <a:srgbClr val="FFFF00"/>
            </a:solidFill>
            <a:cs typeface="B Titr" panose="00000700000000000000" pitchFamily="2" charset="-78"/>
          </a:endParaRPr>
        </a:p>
      </dgm:t>
    </dgm:pt>
    <dgm:pt modelId="{19D92F32-D680-4824-93F3-AD5AB5532644}" type="parTrans" cxnId="{B1AD14BC-6A97-45F2-92D8-6D629532B254}">
      <dgm:prSet/>
      <dgm:spPr/>
      <dgm:t>
        <a:bodyPr/>
        <a:lstStyle/>
        <a:p>
          <a:endParaRPr lang="en-US"/>
        </a:p>
      </dgm:t>
    </dgm:pt>
    <dgm:pt modelId="{2D070A34-3D1D-42D3-9A3F-1FA1D6B745ED}" type="sibTrans" cxnId="{B1AD14BC-6A97-45F2-92D8-6D629532B254}">
      <dgm:prSet/>
      <dgm:spPr/>
      <dgm:t>
        <a:bodyPr/>
        <a:lstStyle/>
        <a:p>
          <a:endParaRPr lang="en-US"/>
        </a:p>
      </dgm:t>
    </dgm:pt>
    <dgm:pt modelId="{D92A90E0-DFB7-41E4-B240-D200F73552F2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rtl="1"/>
          <a:r>
            <a:rPr lang="fa-IR" sz="1300" b="1" dirty="0" smtClean="0">
              <a:cs typeface="B Titr" panose="00000700000000000000" pitchFamily="2" charset="-78"/>
            </a:rPr>
            <a:t>عنوان دوره: </a:t>
          </a:r>
          <a:r>
            <a:rPr lang="fa-IR" sz="1300" b="1" dirty="0" smtClean="0">
              <a:solidFill>
                <a:srgbClr val="0070C0"/>
              </a:solidFill>
              <a:cs typeface="B Titr" panose="00000700000000000000" pitchFamily="2" charset="-78"/>
            </a:rPr>
            <a:t>مددیاری سالمندی (362)      </a:t>
          </a:r>
          <a:r>
            <a:rPr lang="fa-IR" sz="1300" b="1" dirty="0" smtClean="0">
              <a:cs typeface="B Titr" panose="00000700000000000000" pitchFamily="2" charset="-78"/>
            </a:rPr>
            <a:t>درخواست کننده: </a:t>
          </a:r>
          <a:r>
            <a:rPr lang="fa-IR" sz="1300" b="1" dirty="0" smtClean="0">
              <a:solidFill>
                <a:srgbClr val="0070C0"/>
              </a:solidFill>
              <a:cs typeface="B Titr" panose="00000700000000000000" pitchFamily="2" charset="-78"/>
            </a:rPr>
            <a:t>آسایشگاه خیریه کهریزک</a:t>
          </a:r>
          <a:endParaRPr lang="en-US" sz="1300" b="1" dirty="0">
            <a:solidFill>
              <a:srgbClr val="0070C0"/>
            </a:solidFill>
            <a:cs typeface="B Titr" panose="00000700000000000000" pitchFamily="2" charset="-78"/>
          </a:endParaRPr>
        </a:p>
      </dgm:t>
    </dgm:pt>
    <dgm:pt modelId="{F19EB6D0-10DB-4497-AA64-0610EAFCCD38}" type="parTrans" cxnId="{E0FE5673-87D9-4B56-9857-820B0FE6F6F7}">
      <dgm:prSet/>
      <dgm:spPr/>
      <dgm:t>
        <a:bodyPr/>
        <a:lstStyle/>
        <a:p>
          <a:endParaRPr lang="en-US"/>
        </a:p>
      </dgm:t>
    </dgm:pt>
    <dgm:pt modelId="{280FC721-376C-47FE-8DC8-04C749722F30}" type="sibTrans" cxnId="{E0FE5673-87D9-4B56-9857-820B0FE6F6F7}">
      <dgm:prSet/>
      <dgm:spPr/>
      <dgm:t>
        <a:bodyPr/>
        <a:lstStyle/>
        <a:p>
          <a:endParaRPr lang="en-US"/>
        </a:p>
      </dgm:t>
    </dgm:pt>
    <dgm:pt modelId="{B3EF898A-038B-4DAD-8A8A-F55D1D781C42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 rtl="1"/>
          <a:r>
            <a:rPr lang="fa-IR" sz="1400" b="1" dirty="0" smtClean="0">
              <a:cs typeface="B Titr" panose="00000700000000000000" pitchFamily="2" charset="-78"/>
            </a:rPr>
            <a:t>عنوان دوره: </a:t>
          </a:r>
          <a:r>
            <a:rPr lang="fa-IR" sz="1400" b="1" dirty="0" smtClean="0">
              <a:solidFill>
                <a:srgbClr val="0070C0"/>
              </a:solidFill>
              <a:cs typeface="B Titr" panose="00000700000000000000" pitchFamily="2" charset="-78"/>
            </a:rPr>
            <a:t>مراقبت از سالمندان </a:t>
          </a:r>
          <a:r>
            <a:rPr lang="en-US" sz="1400" b="1" dirty="0" smtClean="0">
              <a:solidFill>
                <a:srgbClr val="0070C0"/>
              </a:solidFill>
              <a:cs typeface="B Titr" panose="00000700000000000000" pitchFamily="2" charset="-78"/>
            </a:rPr>
            <a:t> </a:t>
          </a:r>
          <a:r>
            <a:rPr lang="fa-IR" sz="1400" b="1" dirty="0" smtClean="0">
              <a:cs typeface="B Titr" panose="00000700000000000000" pitchFamily="2" charset="-78"/>
            </a:rPr>
            <a:t>درخواست کننده: </a:t>
          </a:r>
          <a:r>
            <a:rPr lang="fa-IR" sz="1400" b="1" dirty="0" smtClean="0">
              <a:solidFill>
                <a:srgbClr val="0070C0"/>
              </a:solidFill>
              <a:cs typeface="B Titr" panose="00000700000000000000" pitchFamily="2" charset="-78"/>
            </a:rPr>
            <a:t>کمیته امداد امام خمینی(ره)</a:t>
          </a:r>
          <a:endParaRPr lang="en-US" sz="1400" b="1" dirty="0">
            <a:solidFill>
              <a:srgbClr val="0070C0"/>
            </a:solidFill>
            <a:cs typeface="B Titr" panose="00000700000000000000" pitchFamily="2" charset="-78"/>
          </a:endParaRPr>
        </a:p>
      </dgm:t>
    </dgm:pt>
    <dgm:pt modelId="{09DAF083-D18B-4BC7-9FD1-B6572A510F1E}" type="parTrans" cxnId="{98DE260D-AFD3-416C-9727-9E2FB7B100C0}">
      <dgm:prSet/>
      <dgm:spPr/>
      <dgm:t>
        <a:bodyPr/>
        <a:lstStyle/>
        <a:p>
          <a:endParaRPr lang="en-US"/>
        </a:p>
      </dgm:t>
    </dgm:pt>
    <dgm:pt modelId="{264FCEAD-2D08-4A44-BF39-8540C37FC726}" type="sibTrans" cxnId="{98DE260D-AFD3-416C-9727-9E2FB7B100C0}">
      <dgm:prSet/>
      <dgm:spPr/>
      <dgm:t>
        <a:bodyPr/>
        <a:lstStyle/>
        <a:p>
          <a:endParaRPr lang="en-US"/>
        </a:p>
      </dgm:t>
    </dgm:pt>
    <dgm:pt modelId="{27EF4B5A-E763-408C-BBE5-96DE35CFC8E8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 rtl="1"/>
          <a:r>
            <a:rPr lang="fa-IR" sz="1400" b="1" dirty="0" smtClean="0">
              <a:cs typeface="B Titr" panose="00000700000000000000" pitchFamily="2" charset="-78"/>
            </a:rPr>
            <a:t>عنوان دوره: </a:t>
          </a:r>
          <a:r>
            <a:rPr lang="fa-IR" sz="1400" b="1" dirty="0" smtClean="0">
              <a:solidFill>
                <a:srgbClr val="0070C0"/>
              </a:solidFill>
              <a:cs typeface="B Titr" panose="00000700000000000000" pitchFamily="2" charset="-78"/>
            </a:rPr>
            <a:t>مراقب سالمندان       </a:t>
          </a:r>
          <a:r>
            <a:rPr lang="en-US" sz="1400" b="1" dirty="0" smtClean="0">
              <a:solidFill>
                <a:srgbClr val="0070C0"/>
              </a:solidFill>
              <a:cs typeface="B Titr" panose="00000700000000000000" pitchFamily="2" charset="-78"/>
            </a:rPr>
            <a:t> </a:t>
          </a:r>
          <a:r>
            <a:rPr lang="fa-IR" sz="1400" b="1" dirty="0" smtClean="0">
              <a:cs typeface="B Titr" panose="00000700000000000000" pitchFamily="2" charset="-78"/>
            </a:rPr>
            <a:t>درخواست کننده: </a:t>
          </a:r>
          <a:r>
            <a:rPr lang="fa-IR" sz="1400" b="1" dirty="0" smtClean="0">
              <a:solidFill>
                <a:srgbClr val="0070C0"/>
              </a:solidFill>
              <a:cs typeface="B Titr" panose="00000700000000000000" pitchFamily="2" charset="-78"/>
            </a:rPr>
            <a:t>موسسه افق یک</a:t>
          </a:r>
          <a:endParaRPr lang="en-US" sz="1400" b="1" dirty="0">
            <a:solidFill>
              <a:srgbClr val="0070C0"/>
            </a:solidFill>
            <a:cs typeface="B Titr" panose="00000700000000000000" pitchFamily="2" charset="-78"/>
          </a:endParaRPr>
        </a:p>
      </dgm:t>
    </dgm:pt>
    <dgm:pt modelId="{50DFD78F-F266-401D-A85C-383367DAB879}" type="parTrans" cxnId="{6A75C118-1DC5-4673-8289-77C80F1D2FD1}">
      <dgm:prSet/>
      <dgm:spPr/>
      <dgm:t>
        <a:bodyPr/>
        <a:lstStyle/>
        <a:p>
          <a:endParaRPr lang="en-US"/>
        </a:p>
      </dgm:t>
    </dgm:pt>
    <dgm:pt modelId="{17963C48-0FFF-4E57-8E9C-F61E9BA06624}" type="sibTrans" cxnId="{6A75C118-1DC5-4673-8289-77C80F1D2FD1}">
      <dgm:prSet/>
      <dgm:spPr/>
      <dgm:t>
        <a:bodyPr/>
        <a:lstStyle/>
        <a:p>
          <a:endParaRPr lang="en-US"/>
        </a:p>
      </dgm:t>
    </dgm:pt>
    <dgm:pt modelId="{ABE462AF-0420-4EB9-AC29-FBA7C9F791DB}">
      <dgm:prSet phldrT="[Text]" custT="1"/>
      <dgm:spPr/>
      <dgm:t>
        <a:bodyPr/>
        <a:lstStyle/>
        <a:p>
          <a:pPr rtl="1"/>
          <a:r>
            <a:rPr lang="fa-IR" sz="1400" b="1" dirty="0" smtClean="0">
              <a:cs typeface="B Titr" panose="00000700000000000000" pitchFamily="2" charset="-78"/>
            </a:rPr>
            <a:t>عنوان دوره: </a:t>
          </a:r>
          <a:r>
            <a:rPr lang="fa-IR" sz="1400" b="1" dirty="0" smtClean="0">
              <a:solidFill>
                <a:srgbClr val="C00000"/>
              </a:solidFill>
              <a:cs typeface="B Titr" panose="00000700000000000000" pitchFamily="2" charset="-78"/>
            </a:rPr>
            <a:t>مراقب معلولین ذهنی</a:t>
          </a:r>
          <a:r>
            <a:rPr lang="en-US" sz="1400" b="1" dirty="0" smtClean="0">
              <a:solidFill>
                <a:srgbClr val="C00000"/>
              </a:solidFill>
              <a:cs typeface="B Titr" panose="00000700000000000000" pitchFamily="2" charset="-78"/>
            </a:rPr>
            <a:t> </a:t>
          </a:r>
          <a:r>
            <a:rPr lang="fa-IR" sz="1400" b="1" dirty="0" smtClean="0">
              <a:solidFill>
                <a:srgbClr val="C00000"/>
              </a:solidFill>
              <a:cs typeface="B Titr" panose="00000700000000000000" pitchFamily="2" charset="-78"/>
            </a:rPr>
            <a:t>        </a:t>
          </a:r>
          <a:r>
            <a:rPr lang="fa-IR" sz="1400" b="1" dirty="0" smtClean="0">
              <a:cs typeface="B Titr" panose="00000700000000000000" pitchFamily="2" charset="-78"/>
            </a:rPr>
            <a:t>درخواست کننده: </a:t>
          </a:r>
          <a:r>
            <a:rPr lang="fa-IR" sz="1400" b="1" dirty="0" smtClean="0">
              <a:solidFill>
                <a:srgbClr val="C00000"/>
              </a:solidFill>
              <a:cs typeface="B Titr" panose="00000700000000000000" pitchFamily="2" charset="-78"/>
            </a:rPr>
            <a:t>خانه سبز سبزوار</a:t>
          </a:r>
          <a:endParaRPr lang="en-US" sz="1400" b="1" dirty="0">
            <a:solidFill>
              <a:srgbClr val="C00000"/>
            </a:solidFill>
            <a:cs typeface="B Titr" panose="00000700000000000000" pitchFamily="2" charset="-78"/>
          </a:endParaRPr>
        </a:p>
      </dgm:t>
    </dgm:pt>
    <dgm:pt modelId="{F16B6119-3112-4FC1-BD24-681158771609}" type="parTrans" cxnId="{627C59BA-6C13-4011-8909-80AED138B54C}">
      <dgm:prSet/>
      <dgm:spPr/>
      <dgm:t>
        <a:bodyPr/>
        <a:lstStyle/>
        <a:p>
          <a:endParaRPr lang="en-US"/>
        </a:p>
      </dgm:t>
    </dgm:pt>
    <dgm:pt modelId="{C94E7877-810E-433F-BC95-BD21A360A943}" type="sibTrans" cxnId="{627C59BA-6C13-4011-8909-80AED138B54C}">
      <dgm:prSet/>
      <dgm:spPr/>
      <dgm:t>
        <a:bodyPr/>
        <a:lstStyle/>
        <a:p>
          <a:endParaRPr lang="en-US"/>
        </a:p>
      </dgm:t>
    </dgm:pt>
    <dgm:pt modelId="{916D3244-7940-4D6C-BAE5-9A1AC3429D8F}">
      <dgm:prSet phldrT="[Text]" custT="1"/>
      <dgm:spPr/>
      <dgm:t>
        <a:bodyPr/>
        <a:lstStyle/>
        <a:p>
          <a:pPr rtl="1"/>
          <a:r>
            <a:rPr lang="fa-IR" sz="1400" b="1" dirty="0" smtClean="0">
              <a:cs typeface="B Titr" panose="00000700000000000000" pitchFamily="2" charset="-78"/>
            </a:rPr>
            <a:t>عنوان دوره: </a:t>
          </a:r>
          <a:r>
            <a:rPr lang="fa-IR" sz="1400" b="1" dirty="0" smtClean="0">
              <a:solidFill>
                <a:srgbClr val="C00000"/>
              </a:solidFill>
              <a:cs typeface="B Titr" panose="00000700000000000000" pitchFamily="2" charset="-78"/>
            </a:rPr>
            <a:t>مدیریت خدمات مراقبتی    </a:t>
          </a:r>
          <a:r>
            <a:rPr lang="fa-IR" sz="1400" b="1" dirty="0" smtClean="0">
              <a:cs typeface="B Titr" panose="00000700000000000000" pitchFamily="2" charset="-78"/>
            </a:rPr>
            <a:t>درخواست کننده: </a:t>
          </a:r>
          <a:r>
            <a:rPr lang="fa-IR" sz="1200" b="1" dirty="0" smtClean="0">
              <a:solidFill>
                <a:srgbClr val="C00000"/>
              </a:solidFill>
              <a:cs typeface="B Titr" panose="00000700000000000000" pitchFamily="2" charset="-78"/>
            </a:rPr>
            <a:t>آسایشگاه خیریه کهریزک</a:t>
          </a:r>
          <a:endParaRPr lang="en-US" sz="1200" b="1" dirty="0">
            <a:solidFill>
              <a:srgbClr val="C00000"/>
            </a:solidFill>
            <a:cs typeface="B Titr" panose="00000700000000000000" pitchFamily="2" charset="-78"/>
          </a:endParaRPr>
        </a:p>
      </dgm:t>
    </dgm:pt>
    <dgm:pt modelId="{098E4A0F-6838-4BB1-8BB8-3920EE378D61}" type="parTrans" cxnId="{E7E009C3-B3B3-4FD8-B0E9-3F1694E5DA58}">
      <dgm:prSet/>
      <dgm:spPr/>
      <dgm:t>
        <a:bodyPr/>
        <a:lstStyle/>
        <a:p>
          <a:endParaRPr lang="en-US"/>
        </a:p>
      </dgm:t>
    </dgm:pt>
    <dgm:pt modelId="{CAF6A325-479F-4993-8A7F-316BD7679BDE}" type="sibTrans" cxnId="{E7E009C3-B3B3-4FD8-B0E9-3F1694E5DA58}">
      <dgm:prSet/>
      <dgm:spPr/>
      <dgm:t>
        <a:bodyPr/>
        <a:lstStyle/>
        <a:p>
          <a:endParaRPr lang="en-US"/>
        </a:p>
      </dgm:t>
    </dgm:pt>
    <dgm:pt modelId="{A8A02DD9-847D-4D5F-B946-E8A4F0CD24D1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rtl="1"/>
          <a:r>
            <a:rPr lang="fa-IR" sz="1300" b="1" dirty="0" smtClean="0">
              <a:cs typeface="B Titr" panose="00000700000000000000" pitchFamily="2" charset="-78"/>
            </a:rPr>
            <a:t>عنوان دوره: </a:t>
          </a:r>
          <a:r>
            <a:rPr lang="fa-IR" sz="1300" b="1" dirty="0" smtClean="0">
              <a:solidFill>
                <a:srgbClr val="C00000"/>
              </a:solidFill>
              <a:cs typeface="B Titr" panose="00000700000000000000" pitchFamily="2" charset="-78"/>
            </a:rPr>
            <a:t>مهارتهای بالینی بهیاری سالمندان </a:t>
          </a:r>
          <a:r>
            <a:rPr lang="fa-IR" sz="1300" b="1" dirty="0" smtClean="0">
              <a:cs typeface="B Titr" panose="00000700000000000000" pitchFamily="2" charset="-78"/>
            </a:rPr>
            <a:t>درخواست کننده: </a:t>
          </a:r>
          <a:r>
            <a:rPr lang="fa-IR" sz="1100" b="1" dirty="0" smtClean="0">
              <a:solidFill>
                <a:srgbClr val="C00000"/>
              </a:solidFill>
              <a:cs typeface="B Titr" panose="00000700000000000000" pitchFamily="2" charset="-78"/>
            </a:rPr>
            <a:t>آسایشگاه خیریه کهریزک</a:t>
          </a:r>
          <a:endParaRPr lang="en-US" sz="1100" b="1" dirty="0">
            <a:solidFill>
              <a:srgbClr val="0070C0"/>
            </a:solidFill>
            <a:cs typeface="B Titr" panose="00000700000000000000" pitchFamily="2" charset="-78"/>
          </a:endParaRPr>
        </a:p>
      </dgm:t>
    </dgm:pt>
    <dgm:pt modelId="{6969B12C-2A7B-419B-80CD-93A28F08140C}" type="parTrans" cxnId="{2F63BBED-65CC-4929-AFC9-BB1846C99B9E}">
      <dgm:prSet/>
      <dgm:spPr/>
      <dgm:t>
        <a:bodyPr/>
        <a:lstStyle/>
        <a:p>
          <a:endParaRPr lang="en-US"/>
        </a:p>
      </dgm:t>
    </dgm:pt>
    <dgm:pt modelId="{495C7069-FB84-4B8E-802E-1F66496C5A4F}" type="sibTrans" cxnId="{2F63BBED-65CC-4929-AFC9-BB1846C99B9E}">
      <dgm:prSet/>
      <dgm:spPr/>
      <dgm:t>
        <a:bodyPr/>
        <a:lstStyle/>
        <a:p>
          <a:endParaRPr lang="en-US"/>
        </a:p>
      </dgm:t>
    </dgm:pt>
    <dgm:pt modelId="{33EAFCED-3110-4F22-A139-7BE8018779A6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rtl="1"/>
          <a:r>
            <a:rPr lang="fa-IR" sz="1300" b="1" dirty="0" smtClean="0">
              <a:cs typeface="B Titr" panose="00000700000000000000" pitchFamily="2" charset="-78"/>
            </a:rPr>
            <a:t>عنوان دوره: </a:t>
          </a:r>
          <a:r>
            <a:rPr lang="fa-IR" sz="1300" b="1" dirty="0" smtClean="0">
              <a:solidFill>
                <a:srgbClr val="0070C0"/>
              </a:solidFill>
              <a:cs typeface="B Titr" panose="00000700000000000000" pitchFamily="2" charset="-78"/>
            </a:rPr>
            <a:t>پایه</a:t>
          </a:r>
          <a:r>
            <a:rPr lang="fa-IR" sz="1300" b="1" dirty="0" smtClean="0">
              <a:cs typeface="B Titr" panose="00000700000000000000" pitchFamily="2" charset="-78"/>
            </a:rPr>
            <a:t> </a:t>
          </a:r>
          <a:r>
            <a:rPr lang="fa-IR" sz="1300" b="1" dirty="0" smtClean="0">
              <a:solidFill>
                <a:srgbClr val="0070C0"/>
              </a:solidFill>
              <a:cs typeface="B Titr" panose="00000700000000000000" pitchFamily="2" charset="-78"/>
            </a:rPr>
            <a:t>مددیاری سالمندی(120)  </a:t>
          </a:r>
          <a:r>
            <a:rPr lang="fa-IR" sz="1300" b="1" dirty="0" smtClean="0">
              <a:cs typeface="B Titr" panose="00000700000000000000" pitchFamily="2" charset="-78"/>
            </a:rPr>
            <a:t>درخواست کننده: </a:t>
          </a:r>
          <a:r>
            <a:rPr lang="fa-IR" sz="1300" b="1" dirty="0" smtClean="0">
              <a:solidFill>
                <a:srgbClr val="0070C0"/>
              </a:solidFill>
              <a:cs typeface="B Titr" panose="00000700000000000000" pitchFamily="2" charset="-78"/>
            </a:rPr>
            <a:t>آسایشگاه خیریه کهریزک</a:t>
          </a:r>
          <a:endParaRPr lang="en-US" sz="1300" b="1" dirty="0">
            <a:solidFill>
              <a:srgbClr val="0070C0"/>
            </a:solidFill>
            <a:cs typeface="B Titr" panose="00000700000000000000" pitchFamily="2" charset="-78"/>
          </a:endParaRPr>
        </a:p>
      </dgm:t>
    </dgm:pt>
    <dgm:pt modelId="{E3E2DE3D-4B69-4FB6-9640-E14980DE478B}" type="parTrans" cxnId="{355D9214-558E-4714-A605-32157E5015FA}">
      <dgm:prSet/>
      <dgm:spPr/>
      <dgm:t>
        <a:bodyPr/>
        <a:lstStyle/>
        <a:p>
          <a:endParaRPr lang="en-US"/>
        </a:p>
      </dgm:t>
    </dgm:pt>
    <dgm:pt modelId="{56F7EA85-2A7E-4BAD-9199-05DAFC94A96F}" type="sibTrans" cxnId="{355D9214-558E-4714-A605-32157E5015FA}">
      <dgm:prSet/>
      <dgm:spPr/>
      <dgm:t>
        <a:bodyPr/>
        <a:lstStyle/>
        <a:p>
          <a:endParaRPr lang="en-US"/>
        </a:p>
      </dgm:t>
    </dgm:pt>
    <dgm:pt modelId="{62D94385-E324-457A-8C8E-EA7816D0B701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rtl="1"/>
          <a:r>
            <a:rPr lang="fa-IR" sz="1300" b="1" dirty="0" smtClean="0">
              <a:cs typeface="B Titr" panose="00000700000000000000" pitchFamily="2" charset="-78"/>
            </a:rPr>
            <a:t>عنوان دوره: </a:t>
          </a:r>
          <a:r>
            <a:rPr lang="fa-IR" sz="1300" b="1" dirty="0" smtClean="0">
              <a:solidFill>
                <a:srgbClr val="C00000"/>
              </a:solidFill>
              <a:cs typeface="B Titr" panose="00000700000000000000" pitchFamily="2" charset="-78"/>
            </a:rPr>
            <a:t>مراقبت از بیمار( 360)             </a:t>
          </a:r>
          <a:r>
            <a:rPr lang="fa-IR" sz="1300" b="1" dirty="0" smtClean="0">
              <a:cs typeface="B Titr" panose="00000700000000000000" pitchFamily="2" charset="-78"/>
            </a:rPr>
            <a:t>درخواست کننده: </a:t>
          </a:r>
          <a:r>
            <a:rPr lang="fa-IR" sz="1300" b="1" dirty="0" smtClean="0">
              <a:solidFill>
                <a:srgbClr val="C00000"/>
              </a:solidFill>
              <a:cs typeface="B Titr" panose="00000700000000000000" pitchFamily="2" charset="-78"/>
            </a:rPr>
            <a:t>آسایشگاه خیریه کهریزک</a:t>
          </a:r>
          <a:endParaRPr lang="en-US" sz="1300" b="1" dirty="0">
            <a:solidFill>
              <a:srgbClr val="0070C0"/>
            </a:solidFill>
            <a:cs typeface="B Titr" panose="00000700000000000000" pitchFamily="2" charset="-78"/>
          </a:endParaRPr>
        </a:p>
      </dgm:t>
    </dgm:pt>
    <dgm:pt modelId="{720071CB-6777-41D9-B954-97D8AEECEE41}" type="parTrans" cxnId="{04A2D6D9-F96F-4239-A2AA-3BA162A0EC4A}">
      <dgm:prSet/>
      <dgm:spPr/>
      <dgm:t>
        <a:bodyPr/>
        <a:lstStyle/>
        <a:p>
          <a:endParaRPr lang="en-US"/>
        </a:p>
      </dgm:t>
    </dgm:pt>
    <dgm:pt modelId="{8BC649D5-1B92-43CE-AA46-DD7792912D24}" type="sibTrans" cxnId="{04A2D6D9-F96F-4239-A2AA-3BA162A0EC4A}">
      <dgm:prSet/>
      <dgm:spPr/>
      <dgm:t>
        <a:bodyPr/>
        <a:lstStyle/>
        <a:p>
          <a:endParaRPr lang="en-US"/>
        </a:p>
      </dgm:t>
    </dgm:pt>
    <dgm:pt modelId="{6BFCC0D4-42FC-4057-B675-8D6587A21FEF}" type="pres">
      <dgm:prSet presAssocID="{6DE767B6-CDFB-4168-810C-C7440F4277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7C48C1-594E-4E9C-A1E5-A22BA475ACC9}" type="pres">
      <dgm:prSet presAssocID="{A690F3EC-2DC7-4B7F-882B-E3A1314E221C}" presName="linNode" presStyleCnt="0"/>
      <dgm:spPr/>
    </dgm:pt>
    <dgm:pt modelId="{CFA9F786-49C5-41A8-B37E-AE81136F0E75}" type="pres">
      <dgm:prSet presAssocID="{A690F3EC-2DC7-4B7F-882B-E3A1314E221C}" presName="parentText" presStyleLbl="node1" presStyleIdx="0" presStyleCnt="3" custScaleX="851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6818B-FAA7-4E33-9840-9046739BEF1E}" type="pres">
      <dgm:prSet presAssocID="{A690F3EC-2DC7-4B7F-882B-E3A1314E221C}" presName="descendantText" presStyleLbl="alignAccFollowNode1" presStyleIdx="0" presStyleCnt="3" custScaleX="1084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F3C27-9FF4-4E13-AE93-10507D7F38F0}" type="pres">
      <dgm:prSet presAssocID="{D1E29EB1-BB06-4EAC-8DCE-34BB38184C12}" presName="sp" presStyleCnt="0"/>
      <dgm:spPr/>
    </dgm:pt>
    <dgm:pt modelId="{0F5E8DB5-5434-4E66-A52F-EEF99FDDF25F}" type="pres">
      <dgm:prSet presAssocID="{B6B4D5DC-F7C1-4F9C-80C8-D0202F4D656B}" presName="linNode" presStyleCnt="0"/>
      <dgm:spPr/>
    </dgm:pt>
    <dgm:pt modelId="{AB21B629-0677-4A7C-9D9B-2EEBEC6B3C7C}" type="pres">
      <dgm:prSet presAssocID="{B6B4D5DC-F7C1-4F9C-80C8-D0202F4D656B}" presName="parentText" presStyleLbl="node1" presStyleIdx="1" presStyleCnt="3" custScaleX="853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4FD4F-B145-4F7C-AAF5-89F9B07F5C6B}" type="pres">
      <dgm:prSet presAssocID="{B6B4D5DC-F7C1-4F9C-80C8-D0202F4D656B}" presName="descendantText" presStyleLbl="alignAccFollowNode1" presStyleIdx="1" presStyleCnt="3" custScaleX="1081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E17051-02F0-4E9D-895D-A429F1F50573}" type="pres">
      <dgm:prSet presAssocID="{76D0876C-FAF0-4A12-8492-2108E4FF0869}" presName="sp" presStyleCnt="0"/>
      <dgm:spPr/>
    </dgm:pt>
    <dgm:pt modelId="{5149C603-12EE-45E6-B24A-ED909C4ED082}" type="pres">
      <dgm:prSet presAssocID="{CE6E6270-D2C5-4EFF-8D60-1EFBF318804E}" presName="linNode" presStyleCnt="0"/>
      <dgm:spPr/>
    </dgm:pt>
    <dgm:pt modelId="{483F3DD2-F392-435E-8C9E-7C311ED60A96}" type="pres">
      <dgm:prSet presAssocID="{CE6E6270-D2C5-4EFF-8D60-1EFBF318804E}" presName="parentText" presStyleLbl="node1" presStyleIdx="2" presStyleCnt="3" custScaleX="8538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95E69-78BD-4444-A09B-0775459647DD}" type="pres">
      <dgm:prSet presAssocID="{CE6E6270-D2C5-4EFF-8D60-1EFBF318804E}" presName="descendantText" presStyleLbl="alignAccFollowNode1" presStyleIdx="2" presStyleCnt="3" custScaleX="108176" custScaleY="114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8D2E97-427F-46B7-9320-739F094C21FA}" type="presOf" srcId="{ABE462AF-0420-4EB9-AC29-FBA7C9F791DB}" destId="{D7D4FD4F-B145-4F7C-AAF5-89F9B07F5C6B}" srcOrd="0" destOrd="1" presId="urn:microsoft.com/office/officeart/2005/8/layout/vList5"/>
    <dgm:cxn modelId="{25B647B9-7AAD-4ADC-8D19-7B80B3816924}" srcId="{A690F3EC-2DC7-4B7F-882B-E3A1314E221C}" destId="{20153237-81C0-4619-920A-00C5013FC8E2}" srcOrd="0" destOrd="0" parTransId="{488F9412-41A7-4F25-982E-87128CB79047}" sibTransId="{E67E5085-11EC-4B70-BDFF-C76B91A48A1E}"/>
    <dgm:cxn modelId="{8650D7C9-7ED6-4971-B275-203B8CB3ABC0}" type="presOf" srcId="{CE6E6270-D2C5-4EFF-8D60-1EFBF318804E}" destId="{483F3DD2-F392-435E-8C9E-7C311ED60A96}" srcOrd="0" destOrd="0" presId="urn:microsoft.com/office/officeart/2005/8/layout/vList5"/>
    <dgm:cxn modelId="{91A73052-7E95-4397-B02A-952E5057E0E3}" type="presOf" srcId="{49E9D41D-9F3B-4735-94F8-25911821F82F}" destId="{D7D4FD4F-B145-4F7C-AAF5-89F9B07F5C6B}" srcOrd="0" destOrd="2" presId="urn:microsoft.com/office/officeart/2005/8/layout/vList5"/>
    <dgm:cxn modelId="{8DCA1572-A056-4D6F-87F1-27605B33D921}" srcId="{6DE767B6-CDFB-4168-810C-C7440F42772A}" destId="{B6B4D5DC-F7C1-4F9C-80C8-D0202F4D656B}" srcOrd="1" destOrd="0" parTransId="{8AA5AB7B-22CD-440D-A453-2AC956E4C2BE}" sibTransId="{76D0876C-FAF0-4A12-8492-2108E4FF0869}"/>
    <dgm:cxn modelId="{2EC24D8F-4067-474C-8FD5-2EF4742965E3}" type="presOf" srcId="{27EF4B5A-E763-408C-BBE5-96DE35CFC8E8}" destId="{48C6818B-FAA7-4E33-9840-9046739BEF1E}" srcOrd="0" destOrd="2" presId="urn:microsoft.com/office/officeart/2005/8/layout/vList5"/>
    <dgm:cxn modelId="{2F63BBED-65CC-4929-AFC9-BB1846C99B9E}" srcId="{CE6E6270-D2C5-4EFF-8D60-1EFBF318804E}" destId="{A8A02DD9-847D-4D5F-B946-E8A4F0CD24D1}" srcOrd="2" destOrd="0" parTransId="{6969B12C-2A7B-419B-80CD-93A28F08140C}" sibTransId="{495C7069-FB84-4B8E-802E-1F66496C5A4F}"/>
    <dgm:cxn modelId="{CA2FF177-D36B-47CC-AFF2-3965C9729A19}" srcId="{6DE767B6-CDFB-4168-810C-C7440F42772A}" destId="{A690F3EC-2DC7-4B7F-882B-E3A1314E221C}" srcOrd="0" destOrd="0" parTransId="{5112735E-7FEE-4A71-B78E-A789FBFE5C77}" sibTransId="{D1E29EB1-BB06-4EAC-8DCE-34BB38184C12}"/>
    <dgm:cxn modelId="{3381C4AB-8B25-43C0-86C9-DE041732C8C2}" type="presOf" srcId="{B3EF898A-038B-4DAD-8A8A-F55D1D781C42}" destId="{48C6818B-FAA7-4E33-9840-9046739BEF1E}" srcOrd="0" destOrd="1" presId="urn:microsoft.com/office/officeart/2005/8/layout/vList5"/>
    <dgm:cxn modelId="{EABA0F0D-CF6D-4667-96DD-EED479200685}" type="presOf" srcId="{A8A02DD9-847D-4D5F-B946-E8A4F0CD24D1}" destId="{C7695E69-78BD-4444-A09B-0775459647DD}" srcOrd="0" destOrd="2" presId="urn:microsoft.com/office/officeart/2005/8/layout/vList5"/>
    <dgm:cxn modelId="{04A2D6D9-F96F-4239-A2AA-3BA162A0EC4A}" srcId="{CE6E6270-D2C5-4EFF-8D60-1EFBF318804E}" destId="{62D94385-E324-457A-8C8E-EA7816D0B701}" srcOrd="3" destOrd="0" parTransId="{720071CB-6777-41D9-B954-97D8AEECEE41}" sibTransId="{8BC649D5-1B92-43CE-AA46-DD7792912D24}"/>
    <dgm:cxn modelId="{9CA0FCE4-9E4C-4F01-B69D-F562AA28F8DF}" type="presOf" srcId="{33EAFCED-3110-4F22-A139-7BE8018779A6}" destId="{C7695E69-78BD-4444-A09B-0775459647DD}" srcOrd="0" destOrd="1" presId="urn:microsoft.com/office/officeart/2005/8/layout/vList5"/>
    <dgm:cxn modelId="{355D9214-558E-4714-A605-32157E5015FA}" srcId="{CE6E6270-D2C5-4EFF-8D60-1EFBF318804E}" destId="{33EAFCED-3110-4F22-A139-7BE8018779A6}" srcOrd="1" destOrd="0" parTransId="{E3E2DE3D-4B69-4FB6-9640-E14980DE478B}" sibTransId="{56F7EA85-2A7E-4BAD-9199-05DAFC94A96F}"/>
    <dgm:cxn modelId="{50353BDE-07DE-469D-8FEF-A07F525A9D0D}" srcId="{B6B4D5DC-F7C1-4F9C-80C8-D0202F4D656B}" destId="{49E9D41D-9F3B-4735-94F8-25911821F82F}" srcOrd="2" destOrd="0" parTransId="{D72839A2-0270-43A4-B66A-5B3C50A7C3BD}" sibTransId="{69401574-FD67-4FF5-ADA5-8E78B1CF6F2A}"/>
    <dgm:cxn modelId="{627C59BA-6C13-4011-8909-80AED138B54C}" srcId="{B6B4D5DC-F7C1-4F9C-80C8-D0202F4D656B}" destId="{ABE462AF-0420-4EB9-AC29-FBA7C9F791DB}" srcOrd="1" destOrd="0" parTransId="{F16B6119-3112-4FC1-BD24-681158771609}" sibTransId="{C94E7877-810E-433F-BC95-BD21A360A943}"/>
    <dgm:cxn modelId="{534F39BB-766A-4F26-9B66-615D16417FC5}" type="presOf" srcId="{D92A90E0-DFB7-41E4-B240-D200F73552F2}" destId="{C7695E69-78BD-4444-A09B-0775459647DD}" srcOrd="0" destOrd="0" presId="urn:microsoft.com/office/officeart/2005/8/layout/vList5"/>
    <dgm:cxn modelId="{B1AD14BC-6A97-45F2-92D8-6D629532B254}" srcId="{6DE767B6-CDFB-4168-810C-C7440F42772A}" destId="{CE6E6270-D2C5-4EFF-8D60-1EFBF318804E}" srcOrd="2" destOrd="0" parTransId="{19D92F32-D680-4824-93F3-AD5AB5532644}" sibTransId="{2D070A34-3D1D-42D3-9A3F-1FA1D6B745ED}"/>
    <dgm:cxn modelId="{E0FE5673-87D9-4B56-9857-820B0FE6F6F7}" srcId="{CE6E6270-D2C5-4EFF-8D60-1EFBF318804E}" destId="{D92A90E0-DFB7-41E4-B240-D200F73552F2}" srcOrd="0" destOrd="0" parTransId="{F19EB6D0-10DB-4497-AA64-0610EAFCCD38}" sibTransId="{280FC721-376C-47FE-8DC8-04C749722F30}"/>
    <dgm:cxn modelId="{421A32D3-1673-4654-9F9F-5D5C03F2077C}" type="presOf" srcId="{916D3244-7940-4D6C-BAE5-9A1AC3429D8F}" destId="{D7D4FD4F-B145-4F7C-AAF5-89F9B07F5C6B}" srcOrd="0" destOrd="0" presId="urn:microsoft.com/office/officeart/2005/8/layout/vList5"/>
    <dgm:cxn modelId="{6A75C118-1DC5-4673-8289-77C80F1D2FD1}" srcId="{A690F3EC-2DC7-4B7F-882B-E3A1314E221C}" destId="{27EF4B5A-E763-408C-BBE5-96DE35CFC8E8}" srcOrd="2" destOrd="0" parTransId="{50DFD78F-F266-401D-A85C-383367DAB879}" sibTransId="{17963C48-0FFF-4E57-8E9C-F61E9BA06624}"/>
    <dgm:cxn modelId="{136F4C16-29D7-4FDF-A2E5-C91229C4183B}" type="presOf" srcId="{A690F3EC-2DC7-4B7F-882B-E3A1314E221C}" destId="{CFA9F786-49C5-41A8-B37E-AE81136F0E75}" srcOrd="0" destOrd="0" presId="urn:microsoft.com/office/officeart/2005/8/layout/vList5"/>
    <dgm:cxn modelId="{67650753-9D0F-4775-B205-C826F2179380}" type="presOf" srcId="{B6B4D5DC-F7C1-4F9C-80C8-D0202F4D656B}" destId="{AB21B629-0677-4A7C-9D9B-2EEBEC6B3C7C}" srcOrd="0" destOrd="0" presId="urn:microsoft.com/office/officeart/2005/8/layout/vList5"/>
    <dgm:cxn modelId="{98DE260D-AFD3-416C-9727-9E2FB7B100C0}" srcId="{A690F3EC-2DC7-4B7F-882B-E3A1314E221C}" destId="{B3EF898A-038B-4DAD-8A8A-F55D1D781C42}" srcOrd="1" destOrd="0" parTransId="{09DAF083-D18B-4BC7-9FD1-B6572A510F1E}" sibTransId="{264FCEAD-2D08-4A44-BF39-8540C37FC726}"/>
    <dgm:cxn modelId="{28225430-A837-4172-BFB3-A746D820880A}" type="presOf" srcId="{20153237-81C0-4619-920A-00C5013FC8E2}" destId="{48C6818B-FAA7-4E33-9840-9046739BEF1E}" srcOrd="0" destOrd="0" presId="urn:microsoft.com/office/officeart/2005/8/layout/vList5"/>
    <dgm:cxn modelId="{0A49CBC0-9AFE-4411-BFE5-E634C9B6DDED}" type="presOf" srcId="{6DE767B6-CDFB-4168-810C-C7440F42772A}" destId="{6BFCC0D4-42FC-4057-B675-8D6587A21FEF}" srcOrd="0" destOrd="0" presId="urn:microsoft.com/office/officeart/2005/8/layout/vList5"/>
    <dgm:cxn modelId="{E7E009C3-B3B3-4FD8-B0E9-3F1694E5DA58}" srcId="{B6B4D5DC-F7C1-4F9C-80C8-D0202F4D656B}" destId="{916D3244-7940-4D6C-BAE5-9A1AC3429D8F}" srcOrd="0" destOrd="0" parTransId="{098E4A0F-6838-4BB1-8BB8-3920EE378D61}" sibTransId="{CAF6A325-479F-4993-8A7F-316BD7679BDE}"/>
    <dgm:cxn modelId="{79935D87-B93A-4BA1-9E93-BA22D5AEDF48}" type="presOf" srcId="{62D94385-E324-457A-8C8E-EA7816D0B701}" destId="{C7695E69-78BD-4444-A09B-0775459647DD}" srcOrd="0" destOrd="3" presId="urn:microsoft.com/office/officeart/2005/8/layout/vList5"/>
    <dgm:cxn modelId="{6F7395AD-1F26-42BC-B226-C8EFB45E0589}" type="presParOf" srcId="{6BFCC0D4-42FC-4057-B675-8D6587A21FEF}" destId="{CD7C48C1-594E-4E9C-A1E5-A22BA475ACC9}" srcOrd="0" destOrd="0" presId="urn:microsoft.com/office/officeart/2005/8/layout/vList5"/>
    <dgm:cxn modelId="{3FD9997A-E43E-459E-B88F-D377A94162BB}" type="presParOf" srcId="{CD7C48C1-594E-4E9C-A1E5-A22BA475ACC9}" destId="{CFA9F786-49C5-41A8-B37E-AE81136F0E75}" srcOrd="0" destOrd="0" presId="urn:microsoft.com/office/officeart/2005/8/layout/vList5"/>
    <dgm:cxn modelId="{E2BFF90F-7F95-43DA-BF42-9F8CA6F2CD25}" type="presParOf" srcId="{CD7C48C1-594E-4E9C-A1E5-A22BA475ACC9}" destId="{48C6818B-FAA7-4E33-9840-9046739BEF1E}" srcOrd="1" destOrd="0" presId="urn:microsoft.com/office/officeart/2005/8/layout/vList5"/>
    <dgm:cxn modelId="{08E2047B-8491-458C-9691-E06C827C7068}" type="presParOf" srcId="{6BFCC0D4-42FC-4057-B675-8D6587A21FEF}" destId="{1D7F3C27-9FF4-4E13-AE93-10507D7F38F0}" srcOrd="1" destOrd="0" presId="urn:microsoft.com/office/officeart/2005/8/layout/vList5"/>
    <dgm:cxn modelId="{2F605484-D205-4BCF-B09E-0304426B0B1F}" type="presParOf" srcId="{6BFCC0D4-42FC-4057-B675-8D6587A21FEF}" destId="{0F5E8DB5-5434-4E66-A52F-EEF99FDDF25F}" srcOrd="2" destOrd="0" presId="urn:microsoft.com/office/officeart/2005/8/layout/vList5"/>
    <dgm:cxn modelId="{F3053C7B-4AEF-408A-99B2-7A1F65C8CBE5}" type="presParOf" srcId="{0F5E8DB5-5434-4E66-A52F-EEF99FDDF25F}" destId="{AB21B629-0677-4A7C-9D9B-2EEBEC6B3C7C}" srcOrd="0" destOrd="0" presId="urn:microsoft.com/office/officeart/2005/8/layout/vList5"/>
    <dgm:cxn modelId="{F1953D49-EB25-418F-9DEF-DCAB857147B6}" type="presParOf" srcId="{0F5E8DB5-5434-4E66-A52F-EEF99FDDF25F}" destId="{D7D4FD4F-B145-4F7C-AAF5-89F9B07F5C6B}" srcOrd="1" destOrd="0" presId="urn:microsoft.com/office/officeart/2005/8/layout/vList5"/>
    <dgm:cxn modelId="{2FE5804B-FCE2-4A46-9109-1637983E0207}" type="presParOf" srcId="{6BFCC0D4-42FC-4057-B675-8D6587A21FEF}" destId="{3EE17051-02F0-4E9D-895D-A429F1F50573}" srcOrd="3" destOrd="0" presId="urn:microsoft.com/office/officeart/2005/8/layout/vList5"/>
    <dgm:cxn modelId="{ED87BA23-3924-499A-9D32-3591C7CEE4FD}" type="presParOf" srcId="{6BFCC0D4-42FC-4057-B675-8D6587A21FEF}" destId="{5149C603-12EE-45E6-B24A-ED909C4ED082}" srcOrd="4" destOrd="0" presId="urn:microsoft.com/office/officeart/2005/8/layout/vList5"/>
    <dgm:cxn modelId="{3844D919-2CEF-4CD3-B64C-F78F73206C7F}" type="presParOf" srcId="{5149C603-12EE-45E6-B24A-ED909C4ED082}" destId="{483F3DD2-F392-435E-8C9E-7C311ED60A96}" srcOrd="0" destOrd="0" presId="urn:microsoft.com/office/officeart/2005/8/layout/vList5"/>
    <dgm:cxn modelId="{7B0B13F8-D77A-4981-800D-0ABD676EBB2D}" type="presParOf" srcId="{5149C603-12EE-45E6-B24A-ED909C4ED082}" destId="{C7695E69-78BD-4444-A09B-0775459647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8DD1-8E7C-4EAE-9846-F6A342ED23B7}" type="datetimeFigureOut">
              <a:rPr lang="fa-IR" smtClean="0"/>
              <a:t>1447/04/07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C969-AFD9-4B16-9390-F08E39BDC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3497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8DD1-8E7C-4EAE-9846-F6A342ED23B7}" type="datetimeFigureOut">
              <a:rPr lang="fa-IR" smtClean="0"/>
              <a:t>1447/04/07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C969-AFD9-4B16-9390-F08E39BDC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5866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8DD1-8E7C-4EAE-9846-F6A342ED23B7}" type="datetimeFigureOut">
              <a:rPr lang="fa-IR" smtClean="0"/>
              <a:t>1447/04/07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C969-AFD9-4B16-9390-F08E39BDC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931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8DD1-8E7C-4EAE-9846-F6A342ED23B7}" type="datetimeFigureOut">
              <a:rPr lang="fa-IR" smtClean="0"/>
              <a:t>1447/04/07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C969-AFD9-4B16-9390-F08E39BDC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217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8DD1-8E7C-4EAE-9846-F6A342ED23B7}" type="datetimeFigureOut">
              <a:rPr lang="fa-IR" smtClean="0"/>
              <a:t>1447/04/07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C969-AFD9-4B16-9390-F08E39BDC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48874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8DD1-8E7C-4EAE-9846-F6A342ED23B7}" type="datetimeFigureOut">
              <a:rPr lang="fa-IR" smtClean="0"/>
              <a:t>1447/04/07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C969-AFD9-4B16-9390-F08E39BDC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147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8DD1-8E7C-4EAE-9846-F6A342ED23B7}" type="datetimeFigureOut">
              <a:rPr lang="fa-IR" smtClean="0"/>
              <a:t>1447/04/07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C969-AFD9-4B16-9390-F08E39BDC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7289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8DD1-8E7C-4EAE-9846-F6A342ED23B7}" type="datetimeFigureOut">
              <a:rPr lang="fa-IR" smtClean="0"/>
              <a:t>1447/04/07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C969-AFD9-4B16-9390-F08E39BDC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3985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8DD1-8E7C-4EAE-9846-F6A342ED23B7}" type="datetimeFigureOut">
              <a:rPr lang="fa-IR" smtClean="0"/>
              <a:t>1447/04/07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C969-AFD9-4B16-9390-F08E39BDC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7543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8DD1-8E7C-4EAE-9846-F6A342ED23B7}" type="datetimeFigureOut">
              <a:rPr lang="fa-IR" smtClean="0"/>
              <a:t>1447/04/07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C969-AFD9-4B16-9390-F08E39BDC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63815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8DD1-8E7C-4EAE-9846-F6A342ED23B7}" type="datetimeFigureOut">
              <a:rPr lang="fa-IR" smtClean="0"/>
              <a:t>1447/04/07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C969-AFD9-4B16-9390-F08E39BDC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73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38DD1-8E7C-4EAE-9846-F6A342ED23B7}" type="datetimeFigureOut">
              <a:rPr lang="fa-IR" smtClean="0"/>
              <a:t>1447/04/07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7C969-AFD9-4B16-9390-F08E39BDC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112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5.pn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96" y="149627"/>
            <a:ext cx="11497235" cy="646803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8242" y="1047450"/>
            <a:ext cx="9117106" cy="104032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fa-IR" sz="2800" dirty="0" smtClean="0">
                <a:solidFill>
                  <a:schemeClr val="bg1"/>
                </a:solidFill>
                <a:cs typeface="B Farnaz" panose="00000400000000000000" pitchFamily="2" charset="-78"/>
              </a:rPr>
              <a:t>گام به گام برای بین المللی شدن </a:t>
            </a:r>
            <a:br>
              <a:rPr lang="fa-IR" sz="2800" dirty="0" smtClean="0">
                <a:solidFill>
                  <a:schemeClr val="bg1"/>
                </a:solidFill>
                <a:cs typeface="B Farnaz" panose="00000400000000000000" pitchFamily="2" charset="-78"/>
              </a:rPr>
            </a:br>
            <a:r>
              <a:rPr lang="fa-IR" sz="2000" dirty="0" smtClean="0">
                <a:solidFill>
                  <a:schemeClr val="bg1"/>
                </a:solidFill>
                <a:cs typeface="B Farnaz" panose="00000400000000000000" pitchFamily="2" charset="-78"/>
              </a:rPr>
              <a:t>مرکز آموزش علمی کاربردی آسایشگاه معلولین و سالمندان کهریزک </a:t>
            </a:r>
            <a:endParaRPr lang="fa-IR" sz="2000" dirty="0">
              <a:solidFill>
                <a:schemeClr val="bg1"/>
              </a:solidFill>
              <a:cs typeface="B Farnaz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46921" y="2739399"/>
            <a:ext cx="7131627" cy="1288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Bahnschrift Condensed" panose="020B0502040204020203" pitchFamily="34" charset="0"/>
              </a:rPr>
              <a:t>Step by step for internationalization </a:t>
            </a:r>
            <a:endParaRPr lang="en-US" sz="4400" b="1" dirty="0" smtClean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Kahrizak</a:t>
            </a:r>
            <a:r>
              <a:rPr lang="en-US" sz="20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Education Center for the Disabled and the Elderly</a:t>
            </a:r>
            <a:endParaRPr lang="fa-IR" sz="2000" dirty="0">
              <a:latin typeface="Bahnschrift Condensed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721" y="3461447"/>
            <a:ext cx="2389446" cy="2065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132">
            <a:off x="2083172" y="2721605"/>
            <a:ext cx="2166447" cy="14796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550" y="4360303"/>
            <a:ext cx="1179109" cy="1113973"/>
          </a:xfrm>
          <a:prstGeom prst="rect">
            <a:avLst/>
          </a:prstGeom>
        </p:spPr>
      </p:pic>
      <p:pic>
        <p:nvPicPr>
          <p:cNvPr id="15" name="Picture 8" descr="Tehran Universit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77" y="2087777"/>
            <a:ext cx="612372" cy="211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54820" y="4903595"/>
            <a:ext cx="2604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knhde-uast.ac.ir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97" y="4907930"/>
            <a:ext cx="546523" cy="54652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78433" y="6074942"/>
            <a:ext cx="336848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200" b="1" dirty="0" smtClean="0">
                <a:cs typeface="B Nazanin" panose="00000400000000000000" pitchFamily="2" charset="-78"/>
              </a:rPr>
              <a:t>مرکز علمی کاربردی کهریزک – مهر 1404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" r="66301" b="62275"/>
          <a:stretch/>
        </p:blipFill>
        <p:spPr>
          <a:xfrm rot="21019479">
            <a:off x="2769456" y="4527087"/>
            <a:ext cx="635751" cy="315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8" t="64286" r="1651" b="2604"/>
          <a:stretch/>
        </p:blipFill>
        <p:spPr>
          <a:xfrm rot="21369627">
            <a:off x="2305635" y="4272689"/>
            <a:ext cx="431098" cy="334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t="63832" r="66548"/>
          <a:stretch/>
        </p:blipFill>
        <p:spPr>
          <a:xfrm rot="20747885">
            <a:off x="3320413" y="4081776"/>
            <a:ext cx="530323" cy="34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9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2581836" y="320391"/>
            <a:ext cx="8029062" cy="475551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800" dirty="0" smtClean="0">
                <a:solidFill>
                  <a:schemeClr val="bg1"/>
                </a:solidFill>
                <a:cs typeface="B Farnaz" panose="00000400000000000000" pitchFamily="2" charset="-78"/>
              </a:rPr>
              <a:t>رشته های تحصیلی </a:t>
            </a:r>
            <a:r>
              <a:rPr lang="ar-SA" sz="2800" dirty="0" smtClean="0">
                <a:solidFill>
                  <a:schemeClr val="bg1"/>
                </a:solidFill>
                <a:cs typeface="B Farnaz" panose="00000400000000000000" pitchFamily="2" charset="-78"/>
              </a:rPr>
              <a:t> </a:t>
            </a:r>
            <a:r>
              <a:rPr lang="ar-SA" sz="2800" dirty="0">
                <a:solidFill>
                  <a:schemeClr val="bg1"/>
                </a:solidFill>
                <a:cs typeface="B Farnaz" panose="00000400000000000000" pitchFamily="2" charset="-78"/>
              </a:rPr>
              <a:t>مرکز آموزش علمی کاربردی کهریزک</a:t>
            </a:r>
            <a:endParaRPr lang="en-US" sz="2800" dirty="0">
              <a:solidFill>
                <a:schemeClr val="bg1"/>
              </a:solidFill>
              <a:cs typeface="B Farnaz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6293" y="1362241"/>
            <a:ext cx="9009530" cy="3413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07000"/>
              </a:lnSpc>
              <a:spcAft>
                <a:spcPts val="800"/>
              </a:spcAft>
            </a:pPr>
            <a:r>
              <a:rPr lang="ar-SA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رشته های تحصیلی در مقاطع کاردانی و کارشناسی در مرکز علمی کاربردی کهریزک به شرح ذیل است: 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r>
              <a:rPr lang="fa-IR" sz="1600" b="1" u="sng" dirty="0">
                <a:cs typeface="B Titr" panose="00000700000000000000" pitchFamily="2" charset="-78"/>
              </a:rPr>
              <a:t>دوره های </a:t>
            </a:r>
            <a:r>
              <a:rPr lang="fa-IR" sz="1600" b="1" u="sng" dirty="0" smtClean="0">
                <a:cs typeface="B Titr" panose="00000700000000000000" pitchFamily="2" charset="-78"/>
              </a:rPr>
              <a:t>کاردانی</a:t>
            </a:r>
          </a:p>
          <a:p>
            <a:endParaRPr lang="en-US" sz="1600" dirty="0">
              <a:cs typeface="B Titr" panose="00000700000000000000" pitchFamily="2" charset="-78"/>
            </a:endParaRPr>
          </a:p>
          <a:p>
            <a:pPr lvl="0"/>
            <a:r>
              <a:rPr lang="fa-IR" sz="1600" b="1" dirty="0" smtClean="0">
                <a:cs typeface="B Nazanin" panose="00000400000000000000" pitchFamily="2" charset="-78"/>
              </a:rPr>
              <a:t>حسابداری امور مالی                                                     حقوق</a:t>
            </a:r>
            <a:endParaRPr lang="en-US" sz="1600" dirty="0" smtClean="0">
              <a:cs typeface="B Nazanin" panose="00000400000000000000" pitchFamily="2" charset="-78"/>
            </a:endParaRPr>
          </a:p>
          <a:p>
            <a:pPr lvl="0"/>
            <a:r>
              <a:rPr lang="fa-IR" sz="1600" b="1" dirty="0" smtClean="0">
                <a:cs typeface="B Nazanin" panose="00000400000000000000" pitchFamily="2" charset="-78"/>
              </a:rPr>
              <a:t>مدیریت </a:t>
            </a:r>
            <a:r>
              <a:rPr lang="fa-IR" sz="1600" b="1" dirty="0">
                <a:cs typeface="B Nazanin" panose="00000400000000000000" pitchFamily="2" charset="-78"/>
              </a:rPr>
              <a:t>کسب و </a:t>
            </a:r>
            <a:r>
              <a:rPr lang="fa-IR" sz="1600" b="1" dirty="0" smtClean="0">
                <a:cs typeface="B Nazanin" panose="00000400000000000000" pitchFamily="2" charset="-78"/>
              </a:rPr>
              <a:t>کار                                                      فناوری اطلاعات، اینترنت و شبکه های گسترده                       تربیت بدنی مددکاری </a:t>
            </a:r>
            <a:r>
              <a:rPr lang="fa-IR" sz="1600" b="1" dirty="0">
                <a:cs typeface="B Nazanin" panose="00000400000000000000" pitchFamily="2" charset="-78"/>
              </a:rPr>
              <a:t>اجتماعی – مراقبت </a:t>
            </a:r>
            <a:r>
              <a:rPr lang="fa-IR" sz="1600" b="1" dirty="0" smtClean="0">
                <a:cs typeface="B Nazanin" panose="00000400000000000000" pitchFamily="2" charset="-78"/>
              </a:rPr>
              <a:t>سالمندان                        تجهیزات پزشکی – علوم آزمایشگاهی</a:t>
            </a:r>
            <a:endParaRPr lang="en-US" sz="1600" dirty="0" smtClean="0">
              <a:cs typeface="B Nazanin" panose="00000400000000000000" pitchFamily="2" charset="-78"/>
            </a:endParaRPr>
          </a:p>
          <a:p>
            <a:pPr lvl="0"/>
            <a:r>
              <a:rPr lang="fa-IR" sz="1600" b="1" dirty="0" smtClean="0">
                <a:cs typeface="B Nazanin" panose="00000400000000000000" pitchFamily="2" charset="-78"/>
              </a:rPr>
              <a:t>مددکاری اجتماعی – مددکاری خانواده</a:t>
            </a:r>
            <a:endParaRPr lang="en-US" sz="1600" dirty="0" smtClean="0">
              <a:cs typeface="B Nazanin" panose="00000400000000000000" pitchFamily="2" charset="-78"/>
            </a:endParaRPr>
          </a:p>
          <a:p>
            <a:r>
              <a:rPr lang="en-US" sz="1600" b="1" dirty="0">
                <a:cs typeface="B Nazanin" panose="00000400000000000000" pitchFamily="2" charset="-78"/>
              </a:rPr>
              <a:t> </a:t>
            </a:r>
            <a:endParaRPr lang="en-US" sz="1600" dirty="0">
              <a:cs typeface="B Titr" panose="00000700000000000000" pitchFamily="2" charset="-78"/>
            </a:endParaRPr>
          </a:p>
          <a:p>
            <a:r>
              <a:rPr lang="fa-IR" sz="1600" b="1" u="sng" dirty="0">
                <a:cs typeface="B Titr" panose="00000700000000000000" pitchFamily="2" charset="-78"/>
              </a:rPr>
              <a:t>دوره های کارشناسی</a:t>
            </a:r>
            <a:endParaRPr lang="en-US" sz="1600" dirty="0">
              <a:cs typeface="B Titr" panose="00000700000000000000" pitchFamily="2" charset="-78"/>
            </a:endParaRPr>
          </a:p>
          <a:p>
            <a:pPr lvl="0"/>
            <a:r>
              <a:rPr lang="fa-IR" sz="1600" b="1" dirty="0">
                <a:cs typeface="B Nazanin" panose="00000400000000000000" pitchFamily="2" charset="-78"/>
              </a:rPr>
              <a:t>مدیریت سلامت خانواده و مراقبت سالمندان</a:t>
            </a:r>
            <a:endParaRPr lang="en-US" sz="1600" dirty="0">
              <a:cs typeface="B Nazanin" panose="00000400000000000000" pitchFamily="2" charset="-78"/>
            </a:endParaRPr>
          </a:p>
          <a:p>
            <a:pPr lvl="0"/>
            <a:r>
              <a:rPr lang="fa-IR" sz="1600" b="1" dirty="0">
                <a:cs typeface="B Nazanin" panose="00000400000000000000" pitchFamily="2" charset="-78"/>
              </a:rPr>
              <a:t>مددکاری اجتماعی خانواده</a:t>
            </a:r>
            <a:endParaRPr lang="en-US" sz="1600" dirty="0">
              <a:cs typeface="B Nazanin" panose="00000400000000000000" pitchFamily="2" charset="-78"/>
            </a:endParaRPr>
          </a:p>
          <a:p>
            <a:r>
              <a:rPr lang="fa-IR" sz="1600" b="1" dirty="0">
                <a:cs typeface="B Nazanin" panose="00000400000000000000" pitchFamily="2" charset="-78"/>
              </a:rPr>
              <a:t>مدیریت کسب و </a:t>
            </a:r>
            <a:r>
              <a:rPr lang="fa-IR" sz="1600" b="1" dirty="0" smtClean="0">
                <a:cs typeface="B Nazanin" panose="00000400000000000000" pitchFamily="2" charset="-78"/>
              </a:rPr>
              <a:t>کار</a:t>
            </a:r>
          </a:p>
          <a:p>
            <a:r>
              <a:rPr lang="fa-IR" sz="1600" b="1" dirty="0">
                <a:cs typeface="B Nazanin" panose="00000400000000000000" pitchFamily="2" charset="-78"/>
              </a:rPr>
              <a:t>حسابداری امور مالی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83" y="4387343"/>
            <a:ext cx="1179109" cy="1113973"/>
          </a:xfrm>
          <a:prstGeom prst="rect">
            <a:avLst/>
          </a:prstGeom>
        </p:spPr>
      </p:pic>
      <p:pic>
        <p:nvPicPr>
          <p:cNvPr id="9" name="Picture 8" descr="Tehran 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10" y="2114817"/>
            <a:ext cx="612372" cy="211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111" y="2423886"/>
            <a:ext cx="2312015" cy="3270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942056" y="6137532"/>
            <a:ext cx="336848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200" b="1" dirty="0" smtClean="0">
                <a:cs typeface="B Nazanin" panose="00000400000000000000" pitchFamily="2" charset="-78"/>
              </a:rPr>
              <a:t>مرکز علمی کاربردی کهریزک –  مهر 1404</a:t>
            </a:r>
            <a:endParaRPr lang="fa-IR" sz="12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26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3599329" y="264660"/>
            <a:ext cx="4993341" cy="475551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 dirty="0">
              <a:solidFill>
                <a:schemeClr val="bg1"/>
              </a:solidFill>
              <a:cs typeface="B Farnaz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83" y="4387343"/>
            <a:ext cx="1179109" cy="1113973"/>
          </a:xfrm>
          <a:prstGeom prst="rect">
            <a:avLst/>
          </a:prstGeom>
        </p:spPr>
      </p:pic>
      <p:pic>
        <p:nvPicPr>
          <p:cNvPr id="9" name="Picture 8" descr="Tehran 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10" y="2114817"/>
            <a:ext cx="612372" cy="211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42056" y="6137532"/>
            <a:ext cx="336848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200" b="1" dirty="0" smtClean="0">
                <a:cs typeface="B Nazanin" panose="00000400000000000000" pitchFamily="2" charset="-78"/>
              </a:rPr>
              <a:t>مرکز علمی کاربردی کهریزک - مهر 1404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272563" y="320391"/>
            <a:ext cx="11631890" cy="475551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800" dirty="0" smtClean="0">
                <a:solidFill>
                  <a:srgbClr val="FFFF00"/>
                </a:solidFill>
                <a:cs typeface="B Farnaz" panose="00000400000000000000" pitchFamily="2" charset="-78"/>
              </a:rPr>
              <a:t>آمار دانشجویان و فارغ التحصلان </a:t>
            </a:r>
            <a:r>
              <a:rPr lang="ar-SA" sz="2800" dirty="0" smtClean="0">
                <a:solidFill>
                  <a:srgbClr val="FFFF00"/>
                </a:solidFill>
                <a:cs typeface="B Farnaz" panose="00000400000000000000" pitchFamily="2" charset="-78"/>
              </a:rPr>
              <a:t>مرکز </a:t>
            </a:r>
            <a:r>
              <a:rPr lang="ar-SA" sz="2800" dirty="0">
                <a:solidFill>
                  <a:srgbClr val="FFFF00"/>
                </a:solidFill>
                <a:cs typeface="B Farnaz" panose="00000400000000000000" pitchFamily="2" charset="-78"/>
              </a:rPr>
              <a:t>آموزش علمی کاربردی </a:t>
            </a:r>
            <a:r>
              <a:rPr lang="ar-SA" sz="2800" dirty="0" smtClean="0">
                <a:solidFill>
                  <a:srgbClr val="FFFF00"/>
                </a:solidFill>
                <a:cs typeface="B Farnaz" panose="00000400000000000000" pitchFamily="2" charset="-78"/>
              </a:rPr>
              <a:t>کهریزک</a:t>
            </a:r>
            <a:r>
              <a:rPr lang="fa-IR" sz="2800" dirty="0" smtClean="0">
                <a:solidFill>
                  <a:srgbClr val="FFFF00"/>
                </a:solidFill>
                <a:cs typeface="B Farnaz" panose="00000400000000000000" pitchFamily="2" charset="-78"/>
              </a:rPr>
              <a:t> از بدو تاسیس 1396</a:t>
            </a:r>
            <a:endParaRPr lang="en-US" sz="2800" dirty="0">
              <a:solidFill>
                <a:srgbClr val="FFFF00"/>
              </a:solidFill>
              <a:cs typeface="B Farnaz" panose="00000400000000000000" pitchFamily="2" charset="-78"/>
            </a:endParaRP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142157"/>
              </p:ext>
            </p:extLst>
          </p:nvPr>
        </p:nvGraphicFramePr>
        <p:xfrm>
          <a:off x="1647301" y="1503483"/>
          <a:ext cx="9914584" cy="4070842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4957292"/>
                <a:gridCol w="4957292"/>
              </a:tblGrid>
              <a:tr h="1066598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solidFill>
                            <a:srgbClr val="C00000"/>
                          </a:solidFill>
                          <a:cs typeface="B Titr" panose="00000700000000000000" pitchFamily="2" charset="-78"/>
                        </a:rPr>
                        <a:t>تعداد</a:t>
                      </a:r>
                      <a:endParaRPr lang="en-US" sz="20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51435" marR="51435" marT="25718" marB="2571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solidFill>
                            <a:srgbClr val="C00000"/>
                          </a:solidFill>
                          <a:cs typeface="B Titr" panose="00000700000000000000" pitchFamily="2" charset="-78"/>
                        </a:rPr>
                        <a:t>دانشجویان</a:t>
                      </a:r>
                      <a:endParaRPr lang="en-US" sz="20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51435" marR="51435" marT="25718" marB="2571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51061"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1137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 marL="51435" marR="51435" marT="25718" marB="25718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کل دانشجویان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 marL="51435" marR="51435" marT="25718" marB="25718" anchor="ctr">
                    <a:solidFill>
                      <a:srgbClr val="CCFFFF"/>
                    </a:solidFill>
                  </a:tcPr>
                </a:tc>
              </a:tr>
              <a:tr h="751061"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387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 marL="51435" marR="51435" marT="25718" marB="25718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فارغ التحصیلان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 marL="51435" marR="51435" marT="25718" marB="25718" anchor="ctr">
                    <a:solidFill>
                      <a:srgbClr val="FFFFCC"/>
                    </a:solidFill>
                  </a:tcPr>
                </a:tc>
              </a:tr>
              <a:tr h="751061"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395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 marL="51435" marR="51435" marT="25718" marB="25718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دانشجویان حاضر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 marL="51435" marR="51435" marT="25718" marB="25718" anchor="ctr">
                    <a:solidFill>
                      <a:srgbClr val="CCFFFF"/>
                    </a:solidFill>
                  </a:tcPr>
                </a:tc>
              </a:tr>
              <a:tr h="751061"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300 نفر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 marL="51435" marR="51435" marT="25718" marB="25718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پیش ثبت نام برای ترم جدید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 marL="51435" marR="51435" marT="25718" marB="25718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72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3599329" y="264660"/>
            <a:ext cx="4993341" cy="475551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 dirty="0">
              <a:solidFill>
                <a:schemeClr val="bg1"/>
              </a:solidFill>
              <a:cs typeface="B Farnaz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83" y="4387343"/>
            <a:ext cx="1179109" cy="1113973"/>
          </a:xfrm>
          <a:prstGeom prst="rect">
            <a:avLst/>
          </a:prstGeom>
        </p:spPr>
      </p:pic>
      <p:pic>
        <p:nvPicPr>
          <p:cNvPr id="9" name="Picture 8" descr="Tehran 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10" y="2114817"/>
            <a:ext cx="612372" cy="211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42056" y="6137532"/>
            <a:ext cx="336848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200" b="1" dirty="0" smtClean="0">
                <a:cs typeface="B Nazanin" panose="00000400000000000000" pitchFamily="2" charset="-78"/>
              </a:rPr>
              <a:t>مرکز علمی کاربردی کهریزک - مهر 1404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43440"/>
              </p:ext>
            </p:extLst>
          </p:nvPr>
        </p:nvGraphicFramePr>
        <p:xfrm>
          <a:off x="1733909" y="1340768"/>
          <a:ext cx="10006641" cy="4353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Rectangle 1"/>
          <p:cNvSpPr/>
          <p:nvPr/>
        </p:nvSpPr>
        <p:spPr>
          <a:xfrm>
            <a:off x="1985739" y="117714"/>
            <a:ext cx="82205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400" dirty="0">
                <a:solidFill>
                  <a:srgbClr val="FFFF00"/>
                </a:solidFill>
                <a:cs typeface="B Titr" panose="00000700000000000000" pitchFamily="2" charset="-78"/>
              </a:rPr>
              <a:t>دوره های آموزشی طراحی و برگزارشده</a:t>
            </a:r>
            <a:endParaRPr lang="en-US" sz="4400" dirty="0">
              <a:solidFill>
                <a:srgbClr val="FFFF00"/>
              </a:solidFill>
              <a:cs typeface="B Esfeha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33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3599329" y="264660"/>
            <a:ext cx="4993341" cy="475551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 dirty="0">
              <a:solidFill>
                <a:schemeClr val="bg1"/>
              </a:solidFill>
              <a:cs typeface="B Farnaz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83" y="4387343"/>
            <a:ext cx="1179109" cy="1113973"/>
          </a:xfrm>
          <a:prstGeom prst="rect">
            <a:avLst/>
          </a:prstGeom>
        </p:spPr>
      </p:pic>
      <p:pic>
        <p:nvPicPr>
          <p:cNvPr id="9" name="Picture 8" descr="Tehran 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10" y="2114817"/>
            <a:ext cx="612372" cy="211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42056" y="6137532"/>
            <a:ext cx="336848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200" b="1" dirty="0" smtClean="0">
                <a:cs typeface="B Nazanin" panose="00000400000000000000" pitchFamily="2" charset="-78"/>
              </a:rPr>
              <a:t>مرکز علمی کاربردی کهریزک - مهر 1404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118660"/>
              </p:ext>
            </p:extLst>
          </p:nvPr>
        </p:nvGraphicFramePr>
        <p:xfrm>
          <a:off x="1647302" y="1198353"/>
          <a:ext cx="10415743" cy="4639736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5460022"/>
                <a:gridCol w="978801"/>
                <a:gridCol w="757509"/>
                <a:gridCol w="1010011"/>
                <a:gridCol w="1230952"/>
                <a:gridCol w="978448"/>
              </a:tblGrid>
              <a:tr h="256948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1" u="none" strike="noStrike" dirty="0">
                          <a:effectLst/>
                          <a:cs typeface="B Titr" panose="00000700000000000000" pitchFamily="2" charset="-78"/>
                        </a:rPr>
                        <a:t>نام دوره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Titr" panose="00000700000000000000" pitchFamily="2" charset="-78"/>
                        </a:rPr>
                        <a:t>تصویب پروپرزال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1" u="none" strike="noStrike">
                          <a:effectLst/>
                          <a:cs typeface="B Titr" panose="00000700000000000000" pitchFamily="2" charset="-78"/>
                        </a:rPr>
                        <a:t>نوع دوره</a:t>
                      </a:r>
                      <a:endParaRPr lang="fa-IR" sz="1100" b="1" i="0" u="none" strike="noStrike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1" u="none" strike="noStrike">
                          <a:effectLst/>
                          <a:cs typeface="B Titr" panose="00000700000000000000" pitchFamily="2" charset="-78"/>
                        </a:rPr>
                        <a:t>ساعت آموزشی</a:t>
                      </a:r>
                      <a:endParaRPr lang="fa-IR" sz="1100" b="1" i="0" u="none" strike="noStrike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1" u="none" strike="noStrike" dirty="0">
                          <a:effectLst/>
                          <a:cs typeface="B Titr" panose="00000700000000000000" pitchFamily="2" charset="-78"/>
                        </a:rPr>
                        <a:t>جمع تعداد دوره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1" u="none" strike="noStrike" dirty="0">
                          <a:effectLst/>
                          <a:cs typeface="B Titr" panose="00000700000000000000" pitchFamily="2" charset="-78"/>
                        </a:rPr>
                        <a:t>تعداد نفرات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</a:tr>
              <a:tr h="227582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1" u="none" strike="noStrike" dirty="0">
                          <a:effectLst/>
                          <a:cs typeface="B Nazanin" panose="00000400000000000000" pitchFamily="2" charset="-78"/>
                        </a:rPr>
                        <a:t>مددیار سالمندان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indent="0" algn="ctr" rtl="1" fontAlgn="b"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بلی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1" u="none" strike="noStrike">
                          <a:effectLst/>
                          <a:cs typeface="B Nazanin" panose="00000400000000000000" pitchFamily="2" charset="-78"/>
                        </a:rPr>
                        <a:t>تک پودمان</a:t>
                      </a:r>
                      <a:endParaRPr lang="fa-IR" sz="1100" b="1" i="0" u="none" strike="noStrike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u="none" strike="noStrike" dirty="0" smtClean="0">
                          <a:effectLst/>
                          <a:cs typeface="B Nazanin" panose="00000400000000000000" pitchFamily="2" charset="-78"/>
                        </a:rPr>
                        <a:t>362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u="none" strike="noStrike" dirty="0" smtClean="0">
                          <a:effectLst/>
                          <a:cs typeface="B Nazanin" panose="00000400000000000000" pitchFamily="2" charset="-78"/>
                        </a:rPr>
                        <a:t>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u="none" strike="noStrike" dirty="0" smtClean="0">
                          <a:effectLst/>
                          <a:cs typeface="B Nazanin" panose="00000400000000000000" pitchFamily="2" charset="-78"/>
                        </a:rPr>
                        <a:t>158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</a:tr>
              <a:tr h="227582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مراقب سالمندان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indent="0" algn="ctr" rtl="1" fontAlgn="b"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بلی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تک پوردمان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120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17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372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</a:tr>
              <a:tr h="227582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1" u="none" strike="noStrike" dirty="0">
                          <a:effectLst/>
                          <a:cs typeface="B Nazanin" panose="00000400000000000000" pitchFamily="2" charset="-78"/>
                        </a:rPr>
                        <a:t>مراقبت از بیمار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 fontAlgn="b"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buNone/>
                      </a:pP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1" u="none" strike="noStrike" dirty="0">
                          <a:effectLst/>
                          <a:cs typeface="B Nazanin" panose="00000400000000000000" pitchFamily="2" charset="-78"/>
                        </a:rPr>
                        <a:t>تک پودمان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u="none" strike="noStrike" dirty="0" smtClean="0">
                          <a:effectLst/>
                          <a:cs typeface="B Nazanin" panose="00000400000000000000" pitchFamily="2" charset="-78"/>
                        </a:rPr>
                        <a:t>416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u="none" strike="noStrike" dirty="0" smtClean="0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u="none" strike="noStrike" dirty="0" smtClean="0">
                          <a:effectLst/>
                          <a:cs typeface="B Nazanin" panose="00000400000000000000" pitchFamily="2" charset="-78"/>
                        </a:rPr>
                        <a:t>119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</a:tr>
              <a:tr h="227582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1" u="none" strike="noStrike" dirty="0">
                          <a:effectLst/>
                          <a:cs typeface="B Nazanin" panose="00000400000000000000" pitchFamily="2" charset="-78"/>
                        </a:rPr>
                        <a:t>کمکهای اولیه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indent="0" algn="ctr" rtl="1" fontAlgn="b"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buNone/>
                      </a:pP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1" u="none" strike="noStrike">
                          <a:effectLst/>
                          <a:cs typeface="B Nazanin" panose="00000400000000000000" pitchFamily="2" charset="-78"/>
                        </a:rPr>
                        <a:t>تک پودمان</a:t>
                      </a:r>
                      <a:endParaRPr lang="fa-IR" sz="1100" b="1" i="0" u="none" strike="noStrike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u="none" strike="noStrike" dirty="0" smtClean="0">
                          <a:effectLst/>
                          <a:cs typeface="B Nazanin" panose="00000400000000000000" pitchFamily="2" charset="-78"/>
                        </a:rPr>
                        <a:t>192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u="none" strike="noStrike" dirty="0" smtClean="0">
                          <a:effectLst/>
                          <a:cs typeface="B Nazanin" panose="00000400000000000000" pitchFamily="2" charset="-78"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u="none" strike="noStrike" dirty="0" smtClean="0">
                          <a:effectLst/>
                          <a:cs typeface="B Nazanin" panose="00000400000000000000" pitchFamily="2" charset="-78"/>
                        </a:rPr>
                        <a:t>31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</a:tr>
              <a:tr h="227582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1" u="none" strike="noStrike" dirty="0">
                          <a:effectLst/>
                          <a:cs typeface="B Nazanin" panose="00000400000000000000" pitchFamily="2" charset="-78"/>
                        </a:rPr>
                        <a:t>مهارت ارتبط موثر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 fontAlgn="b"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buNone/>
                      </a:pP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1" u="none" strike="noStrike" dirty="0">
                          <a:effectLst/>
                          <a:cs typeface="B Nazanin" panose="00000400000000000000" pitchFamily="2" charset="-78"/>
                        </a:rPr>
                        <a:t>آزاد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u="none" strike="noStrike" dirty="0" smtClean="0">
                          <a:effectLst/>
                          <a:cs typeface="B Nazanin" panose="00000400000000000000" pitchFamily="2" charset="-78"/>
                        </a:rPr>
                        <a:t>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u="none" strike="noStrike" dirty="0" smtClean="0">
                          <a:effectLst/>
                          <a:cs typeface="B Nazanin" panose="00000400000000000000" pitchFamily="2" charset="-78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u="none" strike="noStrike" dirty="0" smtClean="0">
                          <a:effectLst/>
                          <a:cs typeface="B Nazanin" panose="00000400000000000000" pitchFamily="2" charset="-78"/>
                        </a:rPr>
                        <a:t>146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</a:tr>
              <a:tr h="24960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u="none" strike="noStrike">
                          <a:effectLst/>
                          <a:cs typeface="B Nazanin" panose="00000400000000000000" pitchFamily="2" charset="-78"/>
                        </a:rPr>
                        <a:t>مراقبت و اقدامات عمومی احیای قلبی - تنفسی سالمندان و معلولین - تهران شرق</a:t>
                      </a:r>
                      <a:endParaRPr lang="fa-IR" sz="1200" b="1" i="0" u="none" strike="noStrike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indent="0" algn="ctr" rtl="1" fontAlgn="b"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بلی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1" u="none" strike="noStrike">
                          <a:effectLst/>
                          <a:cs typeface="B Nazanin" panose="00000400000000000000" pitchFamily="2" charset="-78"/>
                        </a:rPr>
                        <a:t>آزاد</a:t>
                      </a:r>
                      <a:endParaRPr lang="fa-IR" sz="1100" b="1" i="0" u="none" strike="noStrike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u="none" strike="noStrike" dirty="0" smtClean="0">
                          <a:effectLst/>
                          <a:cs typeface="B Nazanin" panose="00000400000000000000" pitchFamily="2" charset="-78"/>
                        </a:rPr>
                        <a:t>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u="none" strike="noStrike" dirty="0" smtClean="0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u="none" strike="noStrike" dirty="0" smtClean="0">
                          <a:effectLst/>
                          <a:cs typeface="B Nazanin" panose="00000400000000000000" pitchFamily="2" charset="-78"/>
                        </a:rPr>
                        <a:t>152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</a:tr>
              <a:tr h="24960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u="none" strike="noStrike" dirty="0">
                          <a:effectLst/>
                          <a:cs typeface="B Nazanin" panose="00000400000000000000" pitchFamily="2" charset="-78"/>
                        </a:rPr>
                        <a:t>گزارش نویسی و ثبت اقدامات مراقبتی سالمندان - تهران شرق</a:t>
                      </a:r>
                      <a:endParaRPr lang="fa-IR" sz="12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 fontAlgn="b"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fa-IR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بلی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1" u="none" strike="noStrike" dirty="0">
                          <a:effectLst/>
                          <a:cs typeface="B Nazanin" panose="00000400000000000000" pitchFamily="2" charset="-78"/>
                        </a:rPr>
                        <a:t>آزاد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u="none" strike="noStrike" dirty="0" smtClean="0">
                          <a:effectLst/>
                          <a:cs typeface="B Nazanin" panose="00000400000000000000" pitchFamily="2" charset="-78"/>
                        </a:rPr>
                        <a:t>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u="none" strike="noStrike" dirty="0" smtClean="0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u="none" strike="noStrike" dirty="0" smtClean="0">
                          <a:effectLst/>
                          <a:cs typeface="B Nazanin" panose="00000400000000000000" pitchFamily="2" charset="-78"/>
                        </a:rPr>
                        <a:t>80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</a:tr>
              <a:tr h="24960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u="none" strike="noStrike">
                          <a:effectLst/>
                          <a:cs typeface="B Nazanin" panose="00000400000000000000" pitchFamily="2" charset="-78"/>
                        </a:rPr>
                        <a:t>پیشگیری و مراقبت از زخم بستر سالمندان و معلولین - تهران شرق</a:t>
                      </a:r>
                      <a:endParaRPr lang="fa-IR" sz="1200" b="1" i="0" u="none" strike="noStrike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indent="0" algn="ctr" rtl="1" fontAlgn="b"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fa-IR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بلی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1" u="none" strike="noStrike">
                          <a:effectLst/>
                          <a:cs typeface="B Nazanin" panose="00000400000000000000" pitchFamily="2" charset="-78"/>
                        </a:rPr>
                        <a:t>آزاد</a:t>
                      </a:r>
                      <a:endParaRPr lang="fa-IR" sz="1100" b="1" i="0" u="none" strike="noStrike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u="none" strike="noStrike" dirty="0" smtClean="0">
                          <a:effectLst/>
                          <a:cs typeface="B Nazanin" panose="00000400000000000000" pitchFamily="2" charset="-78"/>
                        </a:rPr>
                        <a:t>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u="none" strike="noStrike" dirty="0" smtClean="0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u="none" strike="noStrike" dirty="0" smtClean="0">
                          <a:effectLst/>
                          <a:cs typeface="B Nazanin" panose="00000400000000000000" pitchFamily="2" charset="-78"/>
                        </a:rPr>
                        <a:t>98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</a:tr>
              <a:tr h="24960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u="none" strike="noStrike" dirty="0">
                          <a:effectLst/>
                          <a:cs typeface="B Nazanin" panose="00000400000000000000" pitchFamily="2" charset="-78"/>
                        </a:rPr>
                        <a:t>ملاحظات قانونی مراقبت از سالمندان و معلولین - تهران شرق</a:t>
                      </a:r>
                      <a:endParaRPr lang="fa-IR" sz="12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 fontAlgn="b"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fa-IR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بلی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1" u="none" strike="noStrike">
                          <a:effectLst/>
                          <a:cs typeface="B Nazanin" panose="00000400000000000000" pitchFamily="2" charset="-78"/>
                        </a:rPr>
                        <a:t>آزاد</a:t>
                      </a:r>
                      <a:endParaRPr lang="fa-IR" sz="1100" b="1" i="0" u="none" strike="noStrike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u="none" strike="noStrike" dirty="0" smtClean="0">
                          <a:effectLst/>
                          <a:cs typeface="B Nazanin" panose="00000400000000000000" pitchFamily="2" charset="-78"/>
                        </a:rPr>
                        <a:t>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u="none" strike="noStrike" dirty="0" smtClean="0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u="none" strike="noStrike" dirty="0" smtClean="0">
                          <a:effectLst/>
                          <a:cs typeface="B Nazanin" panose="00000400000000000000" pitchFamily="2" charset="-78"/>
                        </a:rPr>
                        <a:t>49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</a:tr>
              <a:tr h="24960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u="none" strike="noStrike" dirty="0">
                          <a:effectLst/>
                          <a:cs typeface="B Nazanin" panose="00000400000000000000" pitchFamily="2" charset="-78"/>
                        </a:rPr>
                        <a:t>مهارتهای تغذیه در سالمندان</a:t>
                      </a:r>
                      <a:endParaRPr lang="fa-IR" sz="12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indent="0" algn="ctr" rtl="1" fontAlgn="b"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fa-IR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بلی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1" u="none" strike="noStrike" dirty="0">
                          <a:effectLst/>
                          <a:cs typeface="B Nazanin" panose="00000400000000000000" pitchFamily="2" charset="-78"/>
                        </a:rPr>
                        <a:t>آزاد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u="none" strike="noStrike" dirty="0" smtClean="0">
                          <a:effectLst/>
                          <a:cs typeface="B Nazanin" panose="00000400000000000000" pitchFamily="2" charset="-78"/>
                        </a:rPr>
                        <a:t>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u="none" strike="noStrike" dirty="0" smtClean="0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u="none" strike="noStrike" dirty="0" smtClean="0">
                          <a:effectLst/>
                          <a:cs typeface="B Nazanin" panose="00000400000000000000" pitchFamily="2" charset="-78"/>
                        </a:rPr>
                        <a:t>62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</a:tr>
              <a:tr h="24960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u="none" strike="noStrike" dirty="0">
                          <a:effectLst/>
                          <a:cs typeface="B Nazanin" panose="00000400000000000000" pitchFamily="2" charset="-78"/>
                        </a:rPr>
                        <a:t>مراقبت از افراد مبتلا به بی اختیاری ادرار و مدفوع در سالمندان</a:t>
                      </a:r>
                      <a:endParaRPr lang="fa-IR" sz="12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 fontAlgn="b"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fa-IR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بلی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1" u="none" strike="noStrike" dirty="0">
                          <a:effectLst/>
                          <a:cs typeface="B Nazanin" panose="00000400000000000000" pitchFamily="2" charset="-78"/>
                        </a:rPr>
                        <a:t>آزاد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u="none" strike="noStrike" dirty="0" smtClean="0">
                          <a:effectLst/>
                          <a:cs typeface="B Nazanin" panose="00000400000000000000" pitchFamily="2" charset="-78"/>
                        </a:rPr>
                        <a:t>12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u="none" strike="noStrike" dirty="0" smtClean="0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u="none" strike="noStrike" dirty="0" smtClean="0">
                          <a:effectLst/>
                          <a:cs typeface="B Nazanin" panose="00000400000000000000" pitchFamily="2" charset="-78"/>
                        </a:rPr>
                        <a:t>63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</a:tr>
              <a:tr h="24960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u="none" strike="noStrike">
                          <a:effectLst/>
                          <a:cs typeface="B Nazanin" panose="00000400000000000000" pitchFamily="2" charset="-78"/>
                        </a:rPr>
                        <a:t>مهارتهای رعایت بهداشت فردی در سالمندان</a:t>
                      </a:r>
                      <a:endParaRPr lang="fa-IR" sz="1200" b="1" i="0" u="none" strike="noStrike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indent="0" algn="ctr" rtl="1" fontAlgn="b"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fa-IR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بلی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1" u="none" strike="noStrike">
                          <a:effectLst/>
                          <a:cs typeface="B Nazanin" panose="00000400000000000000" pitchFamily="2" charset="-78"/>
                        </a:rPr>
                        <a:t>آزاد</a:t>
                      </a:r>
                      <a:endParaRPr lang="fa-IR" sz="1100" b="1" i="0" u="none" strike="noStrike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u="none" strike="noStrike" dirty="0" smtClean="0">
                          <a:effectLst/>
                          <a:cs typeface="B Nazanin" panose="00000400000000000000" pitchFamily="2" charset="-78"/>
                        </a:rPr>
                        <a:t>12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u="none" strike="noStrike" dirty="0" smtClean="0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u="none" strike="noStrike" dirty="0" smtClean="0">
                          <a:effectLst/>
                          <a:cs typeface="B Nazanin" panose="00000400000000000000" pitchFamily="2" charset="-78"/>
                        </a:rPr>
                        <a:t>168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</a:tr>
              <a:tr h="24960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u="none" strike="noStrike" dirty="0">
                          <a:effectLst/>
                          <a:cs typeface="B Nazanin" panose="00000400000000000000" pitchFamily="2" charset="-78"/>
                        </a:rPr>
                        <a:t>مهارتهای جابجایی و انتقال سالمندان</a:t>
                      </a:r>
                      <a:endParaRPr lang="fa-IR" sz="12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 fontAlgn="b"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fa-IR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بلی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1" u="none" strike="noStrike" dirty="0">
                          <a:effectLst/>
                          <a:cs typeface="B Nazanin" panose="00000400000000000000" pitchFamily="2" charset="-78"/>
                        </a:rPr>
                        <a:t>آزاد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u="none" strike="noStrike" dirty="0" smtClean="0">
                          <a:effectLst/>
                          <a:cs typeface="B Nazanin" panose="00000400000000000000" pitchFamily="2" charset="-78"/>
                        </a:rPr>
                        <a:t>10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u="none" strike="noStrike" dirty="0" smtClean="0">
                          <a:effectLst/>
                          <a:cs typeface="B Nazanin" panose="00000400000000000000" pitchFamily="2" charset="-78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u="none" strike="noStrike" dirty="0" smtClean="0">
                          <a:effectLst/>
                          <a:cs typeface="B Nazanin" panose="00000400000000000000" pitchFamily="2" charset="-78"/>
                        </a:rPr>
                        <a:t>292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</a:tr>
              <a:tr h="24960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مهارتهای مدیریت استرس( ویژه پرستاران و مراقبان سالمندان)</a:t>
                      </a:r>
                      <a:endParaRPr lang="fa-IR" sz="12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indent="0" algn="ctr" rtl="1" fontAlgn="b"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fa-IR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بلی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1" u="none" strike="noStrike" smtClean="0">
                          <a:effectLst/>
                          <a:cs typeface="B Nazanin" panose="00000400000000000000" pitchFamily="2" charset="-78"/>
                        </a:rPr>
                        <a:t>آزاد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10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30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</a:tr>
              <a:tr h="249606"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مهارتهای مدیریت زمان( ویژه پرستاران و مراقبان سالمندان)</a:t>
                      </a: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 fontAlgn="b"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fa-IR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بلی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1" u="none" strike="noStrike" smtClean="0">
                          <a:effectLst/>
                          <a:cs typeface="B Nazanin" panose="00000400000000000000" pitchFamily="2" charset="-78"/>
                        </a:rPr>
                        <a:t>آزاد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10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30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</a:tr>
              <a:tr h="249606"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مهارتهای مدیریت خشم( ویژه پرستاران و مراقبان سالمندان)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indent="0" algn="ctr" rtl="1" fontAlgn="b"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fa-IR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بلی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1" u="none" strike="noStrike" smtClean="0">
                          <a:effectLst/>
                          <a:cs typeface="B Nazanin" panose="00000400000000000000" pitchFamily="2" charset="-78"/>
                        </a:rPr>
                        <a:t>آزاد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30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/>
                </a:tc>
              </a:tr>
              <a:tr h="249606"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مهارتهای خودآگاهی( ویژه پرستاران و مراقبان سالمندان)</a:t>
                      </a: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 fontAlgn="b"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بلی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1" u="none" strike="noStrike" dirty="0" smtClean="0">
                          <a:effectLst/>
                          <a:cs typeface="B Nazanin" panose="00000400000000000000" pitchFamily="2" charset="-78"/>
                        </a:rPr>
                        <a:t>آزاد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12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30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E3FCFF"/>
                    </a:solidFill>
                  </a:tcPr>
                </a:tc>
              </a:tr>
              <a:tr h="24960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b="1" u="none" strike="noStrike">
                          <a:effectLst/>
                          <a:cs typeface="B Titr" panose="00000700000000000000" pitchFamily="2" charset="-78"/>
                        </a:rPr>
                        <a:t>جمع</a:t>
                      </a:r>
                      <a:endParaRPr lang="fa-IR" sz="1400" b="1" i="0" u="none" strike="noStrike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"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Titr" panose="00000700000000000000" pitchFamily="2" charset="-78"/>
                        </a:rPr>
                        <a:t>13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r>
                        <a:rPr lang="fa-IR" sz="1400" b="1" u="none" strike="noStrike" dirty="0" smtClean="0">
                          <a:effectLst/>
                          <a:cs typeface="B Titr" panose="00000700000000000000" pitchFamily="2" charset="-78"/>
                        </a:rPr>
                        <a:t>-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r>
                        <a:rPr lang="fa-IR" sz="1400" b="1" u="none" strike="noStrike" dirty="0" smtClean="0">
                          <a:effectLst/>
                          <a:cs typeface="B Titr" panose="00000700000000000000" pitchFamily="2" charset="-78"/>
                        </a:rPr>
                        <a:t>-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>
                          <a:effectLst/>
                          <a:cs typeface="B Titr" panose="00000700000000000000" pitchFamily="2" charset="-78"/>
                        </a:rPr>
                        <a:t>27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Titr" panose="00000700000000000000" pitchFamily="2" charset="-78"/>
                        </a:rPr>
                        <a:t>1910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7810" y="216502"/>
            <a:ext cx="115030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>
                <a:solidFill>
                  <a:srgbClr val="FFFF00"/>
                </a:solidFill>
                <a:cs typeface="B Titr" panose="00000700000000000000" pitchFamily="2" charset="-78"/>
              </a:rPr>
              <a:t>تدوین پروپوزال، تصویب، اخذ مجوز و برگزاری دوره های آموزشی کوتاه مدت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3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3599329" y="264660"/>
            <a:ext cx="4993341" cy="475551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 dirty="0">
              <a:solidFill>
                <a:schemeClr val="bg1"/>
              </a:solidFill>
              <a:cs typeface="B Farnaz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83" y="4387343"/>
            <a:ext cx="1179109" cy="1113973"/>
          </a:xfrm>
          <a:prstGeom prst="rect">
            <a:avLst/>
          </a:prstGeom>
        </p:spPr>
      </p:pic>
      <p:pic>
        <p:nvPicPr>
          <p:cNvPr id="9" name="Picture 8" descr="Tehran 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10" y="2114817"/>
            <a:ext cx="612372" cy="211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42056" y="6137532"/>
            <a:ext cx="336848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200" b="1" dirty="0" smtClean="0">
                <a:cs typeface="B Nazanin" panose="00000400000000000000" pitchFamily="2" charset="-78"/>
              </a:rPr>
              <a:t>مرکز علمی کاربردی کهریزک - مهر 1404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52385" y="215620"/>
            <a:ext cx="7959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>
                <a:solidFill>
                  <a:srgbClr val="FFFF00"/>
                </a:solidFill>
                <a:cs typeface="B Titr" panose="00000700000000000000" pitchFamily="2" charset="-78"/>
              </a:rPr>
              <a:t>پگ آموزشی دوره های مراقبت از سالمندان و  معلولین</a:t>
            </a:r>
            <a:endParaRPr lang="en-US" sz="3200" dirty="0">
              <a:solidFill>
                <a:srgbClr val="FFFF00"/>
              </a:solidFill>
            </a:endParaRP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882346"/>
              </p:ext>
            </p:extLst>
          </p:nvPr>
        </p:nvGraphicFramePr>
        <p:xfrm>
          <a:off x="6840415" y="1213498"/>
          <a:ext cx="5099538" cy="45100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239"/>
                <a:gridCol w="383239"/>
                <a:gridCol w="383239"/>
                <a:gridCol w="3563675"/>
                <a:gridCol w="386146"/>
              </a:tblGrid>
              <a:tr h="5657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effectLst/>
                          <a:cs typeface="B Titr" panose="00000700000000000000" pitchFamily="2" charset="-78"/>
                        </a:rPr>
                        <a:t>جمع کل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effectLst/>
                          <a:cs typeface="B Titr" panose="00000700000000000000" pitchFamily="2" charset="-78"/>
                        </a:rPr>
                        <a:t>ساعت عملی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effectLst/>
                          <a:cs typeface="B Titr" panose="00000700000000000000" pitchFamily="2" charset="-78"/>
                        </a:rPr>
                        <a:t>ساعت تئوری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Titr" panose="00000700000000000000" pitchFamily="2" charset="-78"/>
                        </a:rPr>
                        <a:t>عناوین دوره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930" marR="39930" marT="0" marB="0"/>
                </a:tc>
              </a:tr>
              <a:tr h="275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cs typeface="B Titr" panose="00000700000000000000" pitchFamily="2" charset="-78"/>
                        </a:rPr>
                        <a:t>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Nazanin" panose="00000400000000000000" pitchFamily="2" charset="-78"/>
                        </a:rPr>
                        <a:t>مفاهیم کلی در مراقبت از سالمندان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cs typeface="B Titr" panose="00000700000000000000" pitchFamily="2" charset="-78"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/>
                </a:tc>
              </a:tr>
              <a:tr h="2747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2.5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cs typeface="B Titr" panose="00000700000000000000" pitchFamily="2" charset="-78"/>
                        </a:rPr>
                        <a:t>3.5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Nazanin" panose="00000400000000000000" pitchFamily="2" charset="-78"/>
                        </a:rPr>
                        <a:t>اصول برقراری ارتباط موثر با سالمندان و معلولین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cs typeface="B Titr" panose="00000700000000000000" pitchFamily="2" charset="-78"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/>
                </a:tc>
              </a:tr>
              <a:tr h="275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cs typeface="B Titr" panose="00000700000000000000" pitchFamily="2" charset="-78"/>
                        </a:rPr>
                        <a:t>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Nazanin" panose="00000400000000000000" pitchFamily="2" charset="-78"/>
                        </a:rPr>
                        <a:t>اصول مهارت کنترل خشم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cs typeface="B Titr" panose="00000700000000000000" pitchFamily="2" charset="-78"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/>
                </a:tc>
              </a:tr>
              <a:tr h="275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cs typeface="B Titr" panose="00000700000000000000" pitchFamily="2" charset="-78"/>
                        </a:rPr>
                        <a:t>-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Nazanin" panose="00000400000000000000" pitchFamily="2" charset="-78"/>
                        </a:rPr>
                        <a:t>اصول و مهارت جابجایی و نقل و انتقال سالمندان و معلولین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cs typeface="B Titr" panose="00000700000000000000" pitchFamily="2" charset="-78"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/>
                </a:tc>
              </a:tr>
              <a:tr h="275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cs typeface="B Titr" panose="00000700000000000000" pitchFamily="2" charset="-78"/>
                        </a:rPr>
                        <a:t>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Nazanin" panose="00000400000000000000" pitchFamily="2" charset="-78"/>
                        </a:rPr>
                        <a:t>اصول آماده کردن اتاق و تخت و پذیرش سالمند و معلول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cs typeface="B Titr" panose="00000700000000000000" pitchFamily="2" charset="-78"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/>
                </a:tc>
              </a:tr>
              <a:tr h="275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cs typeface="B Titr" panose="00000700000000000000" pitchFamily="2" charset="-78"/>
                        </a:rPr>
                        <a:t>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cs typeface="B Nazanin" panose="00000400000000000000" pitchFamily="2" charset="-78"/>
                        </a:rPr>
                        <a:t>اصول ایمنی مراقبت از سالمندان و معلولین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cs typeface="B Titr" panose="00000700000000000000" pitchFamily="2" charset="-78"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/>
                </a:tc>
              </a:tr>
              <a:tr h="275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2.5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cs typeface="B Titr" panose="00000700000000000000" pitchFamily="2" charset="-78"/>
                        </a:rPr>
                        <a:t>3.5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Nazanin" panose="00000400000000000000" pitchFamily="2" charset="-78"/>
                        </a:rPr>
                        <a:t>اصول مراقبت از سالمند در بحران و بلایا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cs typeface="B Titr" panose="00000700000000000000" pitchFamily="2" charset="-78"/>
                        </a:rPr>
                        <a:t>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/>
                </a:tc>
              </a:tr>
              <a:tr h="275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cs typeface="B Titr" panose="00000700000000000000" pitchFamily="2" charset="-78"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Nazanin" panose="00000400000000000000" pitchFamily="2" charset="-78"/>
                        </a:rPr>
                        <a:t>اصول پیشگیری از سوء رفتار و خشونت با سالمندان و معلولین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cs typeface="B Titr" panose="00000700000000000000" pitchFamily="2" charset="-78"/>
                        </a:rPr>
                        <a:t>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/>
                </a:tc>
              </a:tr>
              <a:tr h="275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cs typeface="B Titr" panose="00000700000000000000" pitchFamily="2" charset="-78"/>
                        </a:rPr>
                        <a:t>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Nazanin" panose="00000400000000000000" pitchFamily="2" charset="-78"/>
                        </a:rPr>
                        <a:t>اصول بهداشت محیط و کنترل عفونت برای مراقب و مراقبت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cs typeface="B Titr" panose="00000700000000000000" pitchFamily="2" charset="-78"/>
                        </a:rPr>
                        <a:t>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/>
                </a:tc>
              </a:tr>
              <a:tr h="275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cs typeface="B Titr" panose="00000700000000000000" pitchFamily="2" charset="-78"/>
                        </a:rPr>
                        <a:t>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Nazanin" panose="00000400000000000000" pitchFamily="2" charset="-78"/>
                        </a:rPr>
                        <a:t>اصول اخلاقی در مراقبت از سالمندان و معلولین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cs typeface="B Titr" panose="00000700000000000000" pitchFamily="2" charset="-78"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/>
                </a:tc>
              </a:tr>
              <a:tr h="3671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cs typeface="B Titr" panose="00000700000000000000" pitchFamily="2" charset="-78"/>
                        </a:rPr>
                        <a:t>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Nazanin" panose="00000400000000000000" pitchFamily="2" charset="-78"/>
                        </a:rPr>
                        <a:t>اصول رعایت بهداشت فردی در سالمندان و معلولین وابسته به تخت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cs typeface="B Titr" panose="00000700000000000000" pitchFamily="2" charset="-78"/>
                        </a:rPr>
                        <a:t>11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/>
                </a:tc>
              </a:tr>
              <a:tr h="275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cs typeface="B Titr" panose="00000700000000000000" pitchFamily="2" charset="-78"/>
                        </a:rPr>
                        <a:t>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Nazanin" panose="00000400000000000000" pitchFamily="2" charset="-78"/>
                        </a:rPr>
                        <a:t>اصول مراقبت در افراد مبتلا به بی اختیاری ادرار و مدفوع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cs typeface="B Titr" panose="00000700000000000000" pitchFamily="2" charset="-78"/>
                        </a:rPr>
                        <a:t>12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/>
                </a:tc>
              </a:tr>
              <a:tr h="275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3.5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cs typeface="B Titr" panose="00000700000000000000" pitchFamily="2" charset="-78"/>
                        </a:rPr>
                        <a:t>4.5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Nazanin" panose="00000400000000000000" pitchFamily="2" charset="-78"/>
                        </a:rPr>
                        <a:t>اصول و مهارت تغذیه در سالمندان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cs typeface="B Titr" panose="00000700000000000000" pitchFamily="2" charset="-78"/>
                        </a:rPr>
                        <a:t>13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/>
                </a:tc>
              </a:tr>
              <a:tr h="275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cs typeface="B Titr" panose="00000700000000000000" pitchFamily="2" charset="-78"/>
                        </a:rPr>
                        <a:t>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Nazanin" panose="00000400000000000000" pitchFamily="2" charset="-78"/>
                        </a:rPr>
                        <a:t>اصول رعایت دارودهی در سالمندان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cs typeface="B Titr" panose="00000700000000000000" pitchFamily="2" charset="-78"/>
                        </a:rPr>
                        <a:t>14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565978"/>
              </p:ext>
            </p:extLst>
          </p:nvPr>
        </p:nvGraphicFramePr>
        <p:xfrm>
          <a:off x="1521068" y="1213506"/>
          <a:ext cx="5000036" cy="4510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860"/>
                <a:gridCol w="383860"/>
                <a:gridCol w="433075"/>
                <a:gridCol w="3420628"/>
                <a:gridCol w="378613"/>
              </a:tblGrid>
              <a:tr h="5255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effectLst/>
                          <a:cs typeface="B Titr" panose="00000700000000000000" pitchFamily="2" charset="-78"/>
                        </a:rPr>
                        <a:t>جمع کل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900">
                          <a:effectLst/>
                          <a:cs typeface="B Titr" panose="00000700000000000000" pitchFamily="2" charset="-78"/>
                        </a:rPr>
                        <a:t>ساعت عملی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effectLst/>
                          <a:cs typeface="B Titr" panose="00000700000000000000" pitchFamily="2" charset="-78"/>
                        </a:rPr>
                        <a:t>ساعت تئوری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cs typeface="B Titr" panose="00000700000000000000" pitchFamily="2" charset="-78"/>
                        </a:rPr>
                        <a:t>عناوین دوره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930" marR="39930" marT="0" marB="0"/>
                </a:tc>
              </a:tr>
              <a:tr h="278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cs typeface="B Titr" panose="00000700000000000000" pitchFamily="2" charset="-78"/>
                        </a:rPr>
                        <a:t>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cs typeface="B Titr" panose="00000700000000000000" pitchFamily="2" charset="-78"/>
                        </a:rPr>
                        <a:t>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cs typeface="B Nazanin" panose="00000400000000000000" pitchFamily="2" charset="-78"/>
                        </a:rPr>
                        <a:t>اصول مراقبت اولیه و احیای پایه در سالمندان و معلولین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cs typeface="B Titr" panose="00000700000000000000" pitchFamily="2" charset="-78"/>
                        </a:rPr>
                        <a:t>15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/>
                </a:tc>
              </a:tr>
              <a:tr h="278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cs typeface="B Titr" panose="00000700000000000000" pitchFamily="2" charset="-78"/>
                        </a:rPr>
                        <a:t>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cs typeface="B Nazanin" panose="00000400000000000000" pitchFamily="2" charset="-78"/>
                        </a:rPr>
                        <a:t>مراقبت و پیشگیری از ایجاد زخم در سالمندان و معلولین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cs typeface="B Titr" panose="00000700000000000000" pitchFamily="2" charset="-78"/>
                        </a:rPr>
                        <a:t>16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/>
                </a:tc>
              </a:tr>
              <a:tr h="278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cs typeface="B Titr" panose="00000700000000000000" pitchFamily="2" charset="-78"/>
                        </a:rPr>
                        <a:t>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cs typeface="B Nazanin" panose="00000400000000000000" pitchFamily="2" charset="-78"/>
                        </a:rPr>
                        <a:t>ملاحظات قانونی برای مراقبین سالمندان و معلولین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cs typeface="B Titr" panose="00000700000000000000" pitchFamily="2" charset="-78"/>
                        </a:rPr>
                        <a:t>17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/>
                </a:tc>
              </a:tr>
              <a:tr h="278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cs typeface="B Titr" panose="00000700000000000000" pitchFamily="2" charset="-78"/>
                        </a:rPr>
                        <a:t>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Nazanin" panose="00000400000000000000" pitchFamily="2" charset="-78"/>
                        </a:rPr>
                        <a:t>اصول گزارش نویسی و گزارش دهی برای مراقبین </a:t>
                      </a:r>
                      <a:r>
                        <a:rPr lang="fa-IR" sz="1100" b="1" dirty="0" smtClean="0">
                          <a:effectLst/>
                          <a:cs typeface="B Nazanin" panose="00000400000000000000" pitchFamily="2" charset="-78"/>
                        </a:rPr>
                        <a:t>سالمندان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cs typeface="B Titr" panose="00000700000000000000" pitchFamily="2" charset="-78"/>
                        </a:rPr>
                        <a:t>18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/>
                </a:tc>
              </a:tr>
              <a:tr h="364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cs typeface="B Titr" panose="00000700000000000000" pitchFamily="2" charset="-78"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Nazanin" panose="00000400000000000000" pitchFamily="2" charset="-78"/>
                        </a:rPr>
                        <a:t>اصول و مهارت مراقبت از راه هوایی و پاک کردن ترشحات ریوی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cs typeface="B Titr" panose="00000700000000000000" pitchFamily="2" charset="-78"/>
                        </a:rPr>
                        <a:t>19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/>
                </a:tc>
              </a:tr>
              <a:tr h="278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4.5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cs typeface="B Titr" panose="00000700000000000000" pitchFamily="2" charset="-78"/>
                        </a:rPr>
                        <a:t>3.5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Nazanin" panose="00000400000000000000" pitchFamily="2" charset="-78"/>
                        </a:rPr>
                        <a:t>اصول و مهارت دارودهی غیر خوراکی در سالمندان و معلولین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cs typeface="B Titr" panose="00000700000000000000" pitchFamily="2" charset="-78"/>
                        </a:rPr>
                        <a:t>20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/>
                </a:tc>
              </a:tr>
              <a:tr h="278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cs typeface="B Titr" panose="00000700000000000000" pitchFamily="2" charset="-78"/>
                        </a:rPr>
                        <a:t>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cs typeface="B Titr" panose="00000700000000000000" pitchFamily="2" charset="-78"/>
                        </a:rPr>
                        <a:t>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cs typeface="B Nazanin" panose="00000400000000000000" pitchFamily="2" charset="-78"/>
                        </a:rPr>
                        <a:t>اصول و مهارت ورزش و تمرین در سالمندان و معلولین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cs typeface="B Titr" panose="00000700000000000000" pitchFamily="2" charset="-78"/>
                        </a:rPr>
                        <a:t>21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/>
                </a:tc>
              </a:tr>
              <a:tr h="278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cs typeface="B Titr" panose="00000700000000000000" pitchFamily="2" charset="-78"/>
                        </a:rPr>
                        <a:t>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cs typeface="B Nazanin" panose="00000400000000000000" pitchFamily="2" charset="-78"/>
                        </a:rPr>
                        <a:t>اصول و مهارت مراقبت اولیه در شرایط اورژانس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cs typeface="B Titr" panose="00000700000000000000" pitchFamily="2" charset="-78"/>
                        </a:rPr>
                        <a:t>22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/>
                </a:tc>
              </a:tr>
              <a:tr h="278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cs typeface="B Titr" panose="00000700000000000000" pitchFamily="2" charset="-78"/>
                        </a:rPr>
                        <a:t>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cs typeface="B Nazanin" panose="00000400000000000000" pitchFamily="2" charset="-78"/>
                        </a:rPr>
                        <a:t>اصول و مهارت کنترل علائم حیاتی، قد و وزن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cs typeface="B Titr" panose="00000700000000000000" pitchFamily="2" charset="-78"/>
                        </a:rPr>
                        <a:t>23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/>
                </a:tc>
              </a:tr>
              <a:tr h="278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cs typeface="B Titr" panose="00000700000000000000" pitchFamily="2" charset="-78"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cs typeface="B Nazanin" panose="00000400000000000000" pitchFamily="2" charset="-78"/>
                        </a:rPr>
                        <a:t>مراقبت از افراد نیازمند توانبخشی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cs typeface="B Titr" panose="00000700000000000000" pitchFamily="2" charset="-78"/>
                        </a:rPr>
                        <a:t>24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/>
                </a:tc>
              </a:tr>
              <a:tr h="278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cs typeface="B Titr" panose="00000700000000000000" pitchFamily="2" charset="-78"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Nazanin" panose="00000400000000000000" pitchFamily="2" charset="-78"/>
                        </a:rPr>
                        <a:t>اصول کلی مراقبت از سالمند آلزایمر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cs typeface="B Titr" panose="00000700000000000000" pitchFamily="2" charset="-78"/>
                        </a:rPr>
                        <a:t>25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/>
                </a:tc>
              </a:tr>
              <a:tr h="278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cs typeface="B Titr" panose="00000700000000000000" pitchFamily="2" charset="-78"/>
                        </a:rPr>
                        <a:t>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cs typeface="B Nazanin" panose="00000400000000000000" pitchFamily="2" charset="-78"/>
                        </a:rPr>
                        <a:t>اصول کلی مراقبت از سالمند دارای بیماری روان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cs typeface="B Titr" panose="00000700000000000000" pitchFamily="2" charset="-78"/>
                        </a:rPr>
                        <a:t>26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/>
                </a:tc>
              </a:tr>
              <a:tr h="278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4.5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cs typeface="B Titr" panose="00000700000000000000" pitchFamily="2" charset="-78"/>
                        </a:rPr>
                        <a:t>3.5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cs typeface="B Nazanin" panose="00000400000000000000" pitchFamily="2" charset="-78"/>
                        </a:rPr>
                        <a:t>اصول مراقبت از سالمند در پایان عمر و درحال احتضار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cs typeface="B Titr" panose="00000700000000000000" pitchFamily="2" charset="-78"/>
                        </a:rPr>
                        <a:t>27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/>
                </a:tc>
              </a:tr>
              <a:tr h="278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Nazanin" panose="00000400000000000000" pitchFamily="2" charset="-78"/>
                        </a:rPr>
                        <a:t>اصول و مهارت ماساژ نواحی مختلف بدن در </a:t>
                      </a:r>
                      <a:r>
                        <a:rPr lang="fa-IR" sz="1100" b="1" dirty="0" smtClean="0">
                          <a:effectLst/>
                          <a:cs typeface="B Nazanin" panose="00000400000000000000" pitchFamily="2" charset="-78"/>
                        </a:rPr>
                        <a:t>سالمندان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cs typeface="B Titr" panose="00000700000000000000" pitchFamily="2" charset="-78"/>
                        </a:rPr>
                        <a:t>28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39930" marR="3993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3599329" y="264660"/>
            <a:ext cx="4993341" cy="475551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 dirty="0">
              <a:solidFill>
                <a:schemeClr val="bg1"/>
              </a:solidFill>
              <a:cs typeface="B Farnaz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83" y="4387343"/>
            <a:ext cx="1179109" cy="1113973"/>
          </a:xfrm>
          <a:prstGeom prst="rect">
            <a:avLst/>
          </a:prstGeom>
        </p:spPr>
      </p:pic>
      <p:pic>
        <p:nvPicPr>
          <p:cNvPr id="9" name="Picture 8" descr="Tehran 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10" y="2114817"/>
            <a:ext cx="612372" cy="211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42056" y="6137532"/>
            <a:ext cx="336848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200" b="1" dirty="0" smtClean="0">
                <a:cs typeface="B Nazanin" panose="00000400000000000000" pitchFamily="2" charset="-78"/>
              </a:rPr>
              <a:t>مرکز علمی کاربردی کهریزک - مهر 1404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86109" y="106333"/>
            <a:ext cx="11619781" cy="928837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کهریزک: پاسخ استراتژیک به یک نیاز جهانی</a:t>
            </a:r>
            <a:endParaRPr lang="en-US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47302" y="1587260"/>
            <a:ext cx="10369294" cy="4106803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20000"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35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ادامه </a:t>
            </a:r>
            <a:r>
              <a:rPr lang="ar-SA" sz="35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مزیت‌های رقابتی </a:t>
            </a:r>
            <a:r>
              <a:rPr lang="fa-IR" sz="35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کهریزک: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fa-IR" sz="3500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مدرک بین‌المللی: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، 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امکان اعطای گواهینامه‌های بین‌المللی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در صورت موافقت دانشگاه جامع علمی‌کاربردی</a:t>
            </a:r>
            <a:endParaRPr lang="fa-IR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fa-IR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ظرفیت اجرایی</a:t>
            </a:r>
            <a:r>
              <a:rPr lang="fa-IR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: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پتانسیل 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پذیرش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۱۵۰ 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مهارت‌آموز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در هر دوره و 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امکان اسکان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۳۰ 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نفر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خوابگاه‌های مجهز</a:t>
            </a:r>
            <a:endParaRPr lang="fa-IR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آموزش عملی: 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یادگیری در محیط واقعی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زیر نظر متخصصان مجرب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37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3599329" y="264660"/>
            <a:ext cx="4993341" cy="475551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 dirty="0">
              <a:solidFill>
                <a:schemeClr val="bg1"/>
              </a:solidFill>
              <a:cs typeface="B Farnaz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83" y="4387343"/>
            <a:ext cx="1179109" cy="1113973"/>
          </a:xfrm>
          <a:prstGeom prst="rect">
            <a:avLst/>
          </a:prstGeom>
        </p:spPr>
      </p:pic>
      <p:pic>
        <p:nvPicPr>
          <p:cNvPr id="9" name="Picture 8" descr="Tehran 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10" y="2114817"/>
            <a:ext cx="612372" cy="211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42056" y="6137532"/>
            <a:ext cx="336848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200" b="1" dirty="0" smtClean="0">
                <a:cs typeface="B Nazanin" panose="00000400000000000000" pitchFamily="2" charset="-78"/>
              </a:rPr>
              <a:t>مرکز علمی کاربردی کهریزک - مهر 1404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03517"/>
            <a:ext cx="10515600" cy="901355"/>
          </a:xfrm>
          <a:prstGeom prst="rect">
            <a:avLst/>
          </a:prstGeom>
        </p:spPr>
        <p:txBody>
          <a:bodyPr vert="horz" lIns="91440" tIns="45720" rIns="91440" bIns="45720" rtlCol="1" anchor="b">
            <a:normAutofit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دعوت به همکاری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759789" y="1641088"/>
            <a:ext cx="10110157" cy="395745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دعوت </a:t>
            </a:r>
            <a:r>
              <a:rPr lang="ar-SA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از تمامی نهادهای بین‌المللی، دانشگاه‌ها و مراکز جذب دانشجو</a:t>
            </a:r>
            <a:r>
              <a:rPr lang="fa-IR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جهت معرفی افراد داوطلب 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مرکز کهریزک با بضائت و سرمایه های خود </a:t>
            </a:r>
            <a:r>
              <a:rPr lang="ar-SA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می‌توان</a:t>
            </a:r>
            <a:r>
              <a:rPr lang="fa-IR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</a:t>
            </a:r>
            <a:r>
              <a:rPr lang="ar-SA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هزاران نیروی متخصص</a:t>
            </a:r>
            <a:r>
              <a:rPr lang="fa-IR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برای</a:t>
            </a:r>
            <a:r>
              <a:rPr lang="fa-IR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بازار کار ایران و جهان تربیت </a:t>
            </a:r>
            <a:r>
              <a:rPr lang="fa-IR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نماید</a:t>
            </a:r>
            <a:endParaRPr lang="en-US" sz="4000" b="1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19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3599329" y="264660"/>
            <a:ext cx="4993341" cy="475551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 dirty="0">
              <a:solidFill>
                <a:schemeClr val="bg1"/>
              </a:solidFill>
              <a:cs typeface="B Farnaz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83" y="4387343"/>
            <a:ext cx="1179109" cy="1113973"/>
          </a:xfrm>
          <a:prstGeom prst="rect">
            <a:avLst/>
          </a:prstGeom>
        </p:spPr>
      </p:pic>
      <p:pic>
        <p:nvPicPr>
          <p:cNvPr id="9" name="Picture 8" descr="Tehran 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10" y="2114817"/>
            <a:ext cx="612372" cy="211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42056" y="6137532"/>
            <a:ext cx="336848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200" b="1" dirty="0" smtClean="0">
                <a:cs typeface="B Nazanin" panose="00000400000000000000" pitchFamily="2" charset="-78"/>
              </a:rPr>
              <a:t>مرکز علمی کاربردی کهریزک - مهر 1404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4287" y="71828"/>
            <a:ext cx="11766430" cy="946090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دوره‌های آموزشی بین‌المللی</a:t>
            </a:r>
            <a:r>
              <a:rPr lang="fa-IR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مرکز</a:t>
            </a:r>
            <a:r>
              <a:rPr lang="ar-SA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کهریزک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47302" y="1632878"/>
            <a:ext cx="10257151" cy="3868438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200000"/>
              </a:lnSpc>
              <a:spcAft>
                <a:spcPts val="800"/>
              </a:spcAft>
            </a:pPr>
            <a:r>
              <a:rPr lang="fa-IR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پتانسیل مرکز کهریزک: </a:t>
            </a:r>
          </a:p>
          <a:p>
            <a:pPr marL="342900" indent="-342900" algn="r">
              <a:lnSpc>
                <a:spcPct val="20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ar-SA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آماد‌</a:t>
            </a:r>
            <a:r>
              <a:rPr lang="fa-IR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گی جهت تهیه و ارائه</a:t>
            </a:r>
            <a:r>
              <a:rPr lang="ar-SA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دوره‌ها</a:t>
            </a:r>
            <a:r>
              <a:rPr lang="fa-IR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 مراقبتی</a:t>
            </a:r>
            <a:r>
              <a:rPr lang="ar-SA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به زبان انگلیسی و مطابق با استانداردهای روز جهان</a:t>
            </a:r>
            <a:endParaRPr lang="fa-IR" b="1" dirty="0" smtClean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342900" indent="-342900" algn="r">
              <a:lnSpc>
                <a:spcPct val="20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آمادگی جهت برگزاری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دوره‌های کوتاه‌مدت، پودمانی و مقاطع تحصیلی 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 قابلیت تطبیق محتوایی</a:t>
            </a: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r">
              <a:lnSpc>
                <a:spcPct val="20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آموزش‌های ترکیبی: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تئوری + عملی در محیط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مراقبتی بالینی (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آسایشگاه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20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3599329" y="264660"/>
            <a:ext cx="4993341" cy="475551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 dirty="0">
              <a:solidFill>
                <a:schemeClr val="bg1"/>
              </a:solidFill>
              <a:cs typeface="B Farnaz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83" y="4387343"/>
            <a:ext cx="1179109" cy="1113973"/>
          </a:xfrm>
          <a:prstGeom prst="rect">
            <a:avLst/>
          </a:prstGeom>
        </p:spPr>
      </p:pic>
      <p:pic>
        <p:nvPicPr>
          <p:cNvPr id="9" name="Picture 8" descr="Tehran 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10" y="2114817"/>
            <a:ext cx="612372" cy="211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42056" y="6137532"/>
            <a:ext cx="336848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200" b="1" dirty="0" smtClean="0">
                <a:cs typeface="B Nazanin" panose="00000400000000000000" pitchFamily="2" charset="-78"/>
              </a:rPr>
              <a:t>مرکز علمی کاربردی کهریزک - مهر 1404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1154" y="155275"/>
            <a:ext cx="11757803" cy="828136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2500"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درخواست همکاری و حمایت</a:t>
            </a:r>
            <a:endParaRPr lang="en-US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399875" y="154299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انتظارات و درخواست مرکز کهریزک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از سازمان‌های متولی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: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342900" indent="-342900" algn="r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حمایت در بازاریابی بین‌المللی و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داخلی برای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جذب دانشجو</a:t>
            </a:r>
            <a:endParaRPr lang="en-US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r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معرفی مرکز کهریزک به عنوان </a:t>
            </a:r>
            <a:r>
              <a:rPr lang="ar-SA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قطب آموزشی معتبر 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به نهادهای بین‌المللی</a:t>
            </a: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r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تسهیل فرآیند‌های همکاری‌های آموزشی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برون 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مرزی</a:t>
            </a: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3599329" y="264660"/>
            <a:ext cx="4993341" cy="475551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 dirty="0">
              <a:solidFill>
                <a:schemeClr val="bg1"/>
              </a:solidFill>
              <a:cs typeface="B Farnaz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83" y="4387343"/>
            <a:ext cx="1179109" cy="1113973"/>
          </a:xfrm>
          <a:prstGeom prst="rect">
            <a:avLst/>
          </a:prstGeom>
        </p:spPr>
      </p:pic>
      <p:pic>
        <p:nvPicPr>
          <p:cNvPr id="9" name="Picture 8" descr="Tehran 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10" y="2114817"/>
            <a:ext cx="612372" cy="211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42056" y="6137532"/>
            <a:ext cx="336848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200" b="1" dirty="0" smtClean="0">
                <a:cs typeface="B Nazanin" panose="00000400000000000000" pitchFamily="2" charset="-78"/>
              </a:rPr>
              <a:t>مرکز علمی کاربردی کهریزک - مهر 1404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86265"/>
            <a:ext cx="10515600" cy="808072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2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مرکز </a:t>
            </a:r>
            <a:r>
              <a:rPr lang="fa-IR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آموزش </a:t>
            </a:r>
            <a:r>
              <a:rPr lang="ar-SA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علمی‌کاربردی کهریزک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51494" y="1825625"/>
            <a:ext cx="9102306" cy="367569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b="1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تماس با </a:t>
            </a:r>
            <a:r>
              <a:rPr lang="fa-IR" b="1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مرکز کهریزک:</a:t>
            </a:r>
            <a:endParaRPr lang="en-US" b="1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b="1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تهران، کهریزک، بلوار دکتر حکیم‌زاده، جنب آسایشگاه خیریه کهریزک</a:t>
            </a:r>
            <a:endParaRPr lang="fa-IR" b="1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b="1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ایمیل</a:t>
            </a:r>
            <a:r>
              <a:rPr lang="en-US" b="1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Kahriazak.uast@gmail.com</a:t>
            </a:r>
            <a:endParaRPr lang="en-US" b="1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b="1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تلفن: 5651</a:t>
            </a:r>
            <a:r>
              <a:rPr lang="fa-IR" b="1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1360</a:t>
            </a:r>
            <a:r>
              <a:rPr lang="ar-SA" b="1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(98)21+ | 56511350 (98)21</a:t>
            </a:r>
            <a:r>
              <a:rPr lang="en-US" b="1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+</a:t>
            </a:r>
            <a:endParaRPr lang="en-US" b="1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b="1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وبسایت</a:t>
            </a:r>
            <a:r>
              <a:rPr lang="en-US" b="1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knhde-uast.ac.ir</a:t>
            </a:r>
            <a:endParaRPr lang="en-US" b="1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3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3599329" y="264660"/>
            <a:ext cx="4993341" cy="475551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 dirty="0">
              <a:solidFill>
                <a:schemeClr val="bg1"/>
              </a:solidFill>
              <a:cs typeface="B Farnaz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83" y="4387343"/>
            <a:ext cx="1179109" cy="1113973"/>
          </a:xfrm>
          <a:prstGeom prst="rect">
            <a:avLst/>
          </a:prstGeom>
        </p:spPr>
      </p:pic>
      <p:pic>
        <p:nvPicPr>
          <p:cNvPr id="9" name="Picture 8" descr="Tehran 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10" y="2114817"/>
            <a:ext cx="612372" cy="211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42056" y="6137532"/>
            <a:ext cx="336848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200" b="1" dirty="0" smtClean="0">
                <a:cs typeface="B Nazanin" panose="00000400000000000000" pitchFamily="2" charset="-78"/>
              </a:rPr>
              <a:t>مرکز علمی کاربردی کهریزک - مهر 1404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7419" y="163903"/>
            <a:ext cx="11645660" cy="845388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2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بسمه تعالی</a:t>
            </a:r>
            <a:br>
              <a:rPr lang="fa-IR" sz="24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ar-SA" sz="24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مرکز آموزش </a:t>
            </a:r>
            <a:r>
              <a:rPr lang="fa-IR" sz="24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های بین المللی </a:t>
            </a:r>
            <a:r>
              <a:rPr lang="ar-SA" sz="24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علمی‌کاربردی کهریزک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04170" y="1572497"/>
            <a:ext cx="10308909" cy="3928819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20000"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4100" b="1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آماده‌سازی نیروی متخصص مراقبت از سالمندان و معلولان</a:t>
            </a:r>
            <a:endParaRPr lang="fa-IR" sz="4100" b="1" smtClean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4100" b="1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برای ایران و جهان</a:t>
            </a:r>
            <a:endParaRPr lang="en-US" sz="4100" b="1" smtClean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100" b="1" smtClean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3000" b="1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 پشتوانه</a:t>
            </a:r>
            <a:r>
              <a:rPr lang="ar-SA" sz="3000" b="1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3000" b="1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۵۰ </a:t>
            </a:r>
            <a:r>
              <a:rPr lang="ar-SA" sz="3000" b="1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سال تجربه عملی مؤسسه خیریه کهریزک</a:t>
            </a:r>
            <a:endParaRPr lang="en-US" sz="3000" b="1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b="1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معاونت آموزشی مرکز علمی‌کاربردی کهریزک</a:t>
            </a:r>
            <a:endParaRPr lang="fa-IR" b="1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knhde-uast.ac.ir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3599329" y="264660"/>
            <a:ext cx="4993341" cy="475551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 dirty="0">
              <a:solidFill>
                <a:schemeClr val="bg1"/>
              </a:solidFill>
              <a:cs typeface="B Farnaz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83" y="4387343"/>
            <a:ext cx="1179109" cy="1113973"/>
          </a:xfrm>
          <a:prstGeom prst="rect">
            <a:avLst/>
          </a:prstGeom>
        </p:spPr>
      </p:pic>
      <p:pic>
        <p:nvPicPr>
          <p:cNvPr id="9" name="Picture 8" descr="Tehran 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10" y="2114817"/>
            <a:ext cx="612372" cy="211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42056" y="6137532"/>
            <a:ext cx="336848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200" b="1" dirty="0" smtClean="0">
                <a:cs typeface="B Nazanin" panose="00000400000000000000" pitchFamily="2" charset="-78"/>
              </a:rPr>
              <a:t>مرکز علمی کاربردی کهریزک - مهر 1404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39682" y="1825625"/>
            <a:ext cx="8714117" cy="344511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a-IR" sz="4800" dirty="0" smtClean="0"/>
          </a:p>
          <a:p>
            <a:r>
              <a:rPr lang="fa-IR" sz="6000" dirty="0" smtClean="0">
                <a:solidFill>
                  <a:srgbClr val="0070C0"/>
                </a:solidFill>
                <a:cs typeface="B Titr" panose="00000700000000000000" pitchFamily="2" charset="-78"/>
              </a:rPr>
              <a:t>از توجه شما سپاسگزاریم</a:t>
            </a:r>
            <a:endParaRPr lang="en-US" sz="6000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pic>
        <p:nvPicPr>
          <p:cNvPr id="11" name="Picture 2" descr="C:\Users\dr.ahmadi\Desktop\1210ad60de5d5b00d80c1c7cb3aa1b94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992" y="1607003"/>
            <a:ext cx="7392617" cy="379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1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3599329" y="264660"/>
            <a:ext cx="4993341" cy="475551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 dirty="0">
              <a:solidFill>
                <a:schemeClr val="bg1"/>
              </a:solidFill>
              <a:cs typeface="B Farnaz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83" y="4387343"/>
            <a:ext cx="1179109" cy="1113973"/>
          </a:xfrm>
          <a:prstGeom prst="rect">
            <a:avLst/>
          </a:prstGeom>
        </p:spPr>
      </p:pic>
      <p:pic>
        <p:nvPicPr>
          <p:cNvPr id="9" name="Picture 8" descr="Tehran 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10" y="2114817"/>
            <a:ext cx="612372" cy="211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42056" y="6137532"/>
            <a:ext cx="336848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200" b="1" dirty="0" smtClean="0">
                <a:cs typeface="B Nazanin" panose="00000400000000000000" pitchFamily="2" charset="-78"/>
              </a:rPr>
              <a:t>مرکز علمی کاربردی کهریزک - مهر 1404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66717"/>
            <a:ext cx="10515600" cy="782189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2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سالمندی جمعیت</a:t>
            </a:r>
            <a:endParaRPr lang="en-US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47302" y="1492280"/>
            <a:ext cx="10179512" cy="4201783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200000"/>
              </a:lnSpc>
              <a:spcAft>
                <a:spcPts val="800"/>
              </a:spcAft>
            </a:pPr>
            <a:r>
              <a:rPr lang="ar-SA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سالمندی سریع جمعیت </a:t>
            </a:r>
            <a:r>
              <a:rPr lang="ar-SA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چالش ایران، منطقه و جهان </a:t>
            </a:r>
            <a:endParaRPr lang="fa-IR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r">
              <a:lnSpc>
                <a:spcPct val="200000"/>
              </a:lnSpc>
              <a:spcAft>
                <a:spcPts val="800"/>
              </a:spcAft>
            </a:pPr>
            <a:r>
              <a:rPr lang="fa-IR" sz="32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در </a:t>
            </a:r>
            <a:r>
              <a:rPr lang="ar-SA" sz="32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سال 2050</a:t>
            </a:r>
            <a:r>
              <a:rPr lang="fa-IR" sz="32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:</a:t>
            </a:r>
            <a:r>
              <a:rPr lang="ar-SA" sz="32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endParaRPr lang="fa-IR" sz="3200" dirty="0" smtClean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r">
              <a:lnSpc>
                <a:spcPct val="10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ar-SA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بیش از 20% </a:t>
            </a:r>
            <a:r>
              <a:rPr lang="fa-IR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جمعیت سالمندان </a:t>
            </a:r>
            <a:r>
              <a:rPr lang="ar-SA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بالای 60 سال </a:t>
            </a:r>
            <a:r>
              <a:rPr lang="fa-IR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</a:t>
            </a:r>
            <a:r>
              <a:rPr lang="ar-SA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جهان </a:t>
            </a:r>
            <a:endParaRPr lang="fa-IR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>
              <a:lnSpc>
                <a:spcPct val="10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a-IR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حدود 30% جمعیت سالمندان </a:t>
            </a:r>
            <a:r>
              <a:rPr lang="ar-SA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بالای 60 سال </a:t>
            </a:r>
            <a:r>
              <a:rPr lang="fa-IR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ایران معادل 25 میلیون سالمند</a:t>
            </a:r>
          </a:p>
          <a:p>
            <a:pPr algn="r">
              <a:lnSpc>
                <a:spcPct val="10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fa-IR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>
              <a:lnSpc>
                <a:spcPct val="120000"/>
              </a:lnSpc>
              <a:spcAft>
                <a:spcPts val="800"/>
              </a:spcAft>
            </a:pPr>
            <a:r>
              <a:rPr lang="fa-IR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در دنیا و ایران </a:t>
            </a:r>
            <a:r>
              <a:rPr lang="ar-SA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نیاز به مراقبت‌های تخصصی و </a:t>
            </a:r>
            <a:r>
              <a:rPr lang="fa-IR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مراقب </a:t>
            </a:r>
            <a:r>
              <a:rPr lang="ar-SA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آموزش‌دیده به شدت در حال افزایش است</a:t>
            </a:r>
            <a:r>
              <a:rPr lang="en-US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07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3599329" y="264660"/>
            <a:ext cx="4993341" cy="475551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 dirty="0">
              <a:solidFill>
                <a:schemeClr val="bg1"/>
              </a:solidFill>
              <a:cs typeface="B Farnaz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83" y="4387343"/>
            <a:ext cx="1179109" cy="1113973"/>
          </a:xfrm>
          <a:prstGeom prst="rect">
            <a:avLst/>
          </a:prstGeom>
        </p:spPr>
      </p:pic>
      <p:pic>
        <p:nvPicPr>
          <p:cNvPr id="9" name="Picture 8" descr="Tehran 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10" y="2114817"/>
            <a:ext cx="612372" cy="211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42056" y="6137532"/>
            <a:ext cx="336848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200" b="1" dirty="0" smtClean="0">
                <a:cs typeface="B Nazanin" panose="00000400000000000000" pitchFamily="2" charset="-78"/>
              </a:rPr>
              <a:t>مرکز علمی کاربردی کهریزک - مهر 1404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4672" y="86265"/>
            <a:ext cx="11645660" cy="871267"/>
          </a:xfrm>
          <a:prstGeom prst="rect">
            <a:avLst/>
          </a:prstGeom>
        </p:spPr>
        <p:txBody>
          <a:bodyPr vert="horz" lIns="91440" tIns="45720" rIns="91440" bIns="45720" rtlCol="1" anchor="b">
            <a:normAutofit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نیاز مبرم به نیروی کار آموزش‌دیده</a:t>
            </a:r>
            <a:endParaRPr lang="en-US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492370" y="1394304"/>
            <a:ext cx="10489720" cy="4394022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200000"/>
              </a:lnSpc>
              <a:spcAft>
                <a:spcPts val="800"/>
              </a:spcAft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راقبت از سالمندان و معلولان نیازمند </a:t>
            </a:r>
            <a:r>
              <a:rPr lang="ar-SA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دانش آکادمیک 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 </a:t>
            </a:r>
            <a:r>
              <a:rPr lang="ar-SA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مهارت‌های حرفه‌ای 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است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200000"/>
              </a:lnSpc>
              <a:spcAft>
                <a:spcPts val="800"/>
              </a:spcAft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عوارض </a:t>
            </a:r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نیروی کار بدون آموزش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:</a:t>
            </a:r>
          </a:p>
          <a:p>
            <a:pPr marL="342900" indent="-342900" algn="r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کاهش </a:t>
            </a:r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کیفیت خدمات </a:t>
            </a:r>
            <a:endParaRPr lang="fa-IR" b="1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indent="-342900" algn="r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افزایش </a:t>
            </a:r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ریسک‌های بهداشتی </a:t>
            </a:r>
            <a:endParaRPr lang="fa-IR" b="1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>
              <a:lnSpc>
                <a:spcPct val="120000"/>
              </a:lnSpc>
              <a:spcAft>
                <a:spcPts val="800"/>
              </a:spcAft>
            </a:pPr>
            <a:endParaRPr lang="fa-IR" b="1" dirty="0" smtClean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>
              <a:lnSpc>
                <a:spcPct val="120000"/>
              </a:lnSpc>
              <a:spcAft>
                <a:spcPts val="800"/>
              </a:spcAft>
            </a:pP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تربیت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مراقب </a:t>
            </a:r>
            <a:r>
              <a:rPr lang="ar-SA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های</a:t>
            </a:r>
            <a:r>
              <a:rPr lang="fa-IR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(</a:t>
            </a: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Care Giver</a:t>
            </a:r>
            <a:r>
              <a:rPr lang="fa-IR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)</a:t>
            </a:r>
            <a:r>
              <a:rPr lang="ar-SA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حرفه‌ای 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یک </a:t>
            </a:r>
            <a:r>
              <a:rPr lang="ar-SA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ضرورت ملی 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و</a:t>
            </a:r>
            <a:r>
              <a:rPr lang="ar-SA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بین‌المللی 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است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7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3599329" y="264660"/>
            <a:ext cx="4993341" cy="475551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 dirty="0">
              <a:solidFill>
                <a:schemeClr val="bg1"/>
              </a:solidFill>
              <a:cs typeface="B Farnaz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83" y="4387343"/>
            <a:ext cx="1179109" cy="1113973"/>
          </a:xfrm>
          <a:prstGeom prst="rect">
            <a:avLst/>
          </a:prstGeom>
        </p:spPr>
      </p:pic>
      <p:pic>
        <p:nvPicPr>
          <p:cNvPr id="9" name="Picture 8" descr="Tehran 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10" y="2114817"/>
            <a:ext cx="612372" cy="211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42056" y="6137532"/>
            <a:ext cx="336848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200" b="1" dirty="0" smtClean="0">
                <a:cs typeface="B Nazanin" panose="00000400000000000000" pitchFamily="2" charset="-78"/>
              </a:rPr>
              <a:t>مرکز علمی کاربردی کهریزک - مهر 1404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8791" y="94891"/>
            <a:ext cx="11697419" cy="909981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وضعیت موجود در ایران؛ فرصتی برای رهبری</a:t>
            </a:r>
            <a:endParaRPr lang="en-US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61381" y="1250830"/>
            <a:ext cx="10463841" cy="4443233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200000"/>
              </a:lnSpc>
              <a:spcAft>
                <a:spcPts val="800"/>
              </a:spcAft>
            </a:pPr>
            <a:r>
              <a:rPr lang="ar-SA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وضعیت موجود در</a:t>
            </a:r>
            <a:r>
              <a:rPr lang="fa-IR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مراقبت و مراقبان</a:t>
            </a:r>
            <a:r>
              <a:rPr lang="ar-SA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ایران</a:t>
            </a:r>
            <a:r>
              <a:rPr lang="fa-IR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:</a:t>
            </a:r>
          </a:p>
          <a:p>
            <a:pPr algn="r">
              <a:lnSpc>
                <a:spcPct val="200000"/>
              </a:lnSpc>
              <a:spcAft>
                <a:spcPts val="800"/>
              </a:spcAft>
            </a:pPr>
            <a:r>
              <a:rPr lang="ar-SA" b="1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علیرغم نیاز فراوان، بسیاری از </a:t>
            </a:r>
            <a:r>
              <a:rPr lang="ar-SA" b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نیروهای شاغل در مراکز مراقبتی فاقد آموزش آکادمیک </a:t>
            </a:r>
            <a:r>
              <a:rPr lang="ar-SA" b="1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هستند</a:t>
            </a:r>
            <a:r>
              <a:rPr lang="en-US" b="1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fa-IR" b="1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>
              <a:lnSpc>
                <a:spcPct val="200000"/>
              </a:lnSpc>
              <a:spcAft>
                <a:spcPts val="800"/>
              </a:spcAft>
            </a:pPr>
            <a:endParaRPr lang="en-US" b="1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ar-SA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شکاف آموزشی</a:t>
            </a:r>
            <a:r>
              <a:rPr lang="fa-IR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مراقبان </a:t>
            </a:r>
            <a:r>
              <a:rPr lang="fa-IR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شاغل در مراکز مراقبتی</a:t>
            </a:r>
            <a:r>
              <a:rPr lang="ar-SA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، </a:t>
            </a:r>
            <a:r>
              <a:rPr lang="ar-SA" b="1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فرصتی بی‌نظیر برای </a:t>
            </a:r>
            <a:r>
              <a:rPr lang="ar-SA" b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مرکزی پیشرو مانند کهریزک</a:t>
            </a:r>
            <a:r>
              <a:rPr lang="ar-SA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ایجاد کرده است تا </a:t>
            </a:r>
            <a:r>
              <a:rPr lang="ar-SA" b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استانداردها را تعریف</a:t>
            </a:r>
            <a:r>
              <a:rPr lang="fa-IR" b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و اجرایی </a:t>
            </a:r>
            <a:r>
              <a:rPr lang="fa-IR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نماید</a:t>
            </a:r>
            <a:r>
              <a:rPr lang="en-US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91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3599329" y="264660"/>
            <a:ext cx="4993341" cy="475551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 dirty="0">
              <a:solidFill>
                <a:schemeClr val="bg1"/>
              </a:solidFill>
              <a:cs typeface="B Farnaz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83" y="4387343"/>
            <a:ext cx="1179109" cy="1113973"/>
          </a:xfrm>
          <a:prstGeom prst="rect">
            <a:avLst/>
          </a:prstGeom>
        </p:spPr>
      </p:pic>
      <p:pic>
        <p:nvPicPr>
          <p:cNvPr id="9" name="Picture 8" descr="Tehran 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10" y="2114817"/>
            <a:ext cx="612372" cy="211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42056" y="6137532"/>
            <a:ext cx="336848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200" b="1" dirty="0" smtClean="0">
                <a:cs typeface="B Nazanin" panose="00000400000000000000" pitchFamily="2" charset="-78"/>
              </a:rPr>
              <a:t>مرکز علمی کاربردی کهریزک - مهر 1404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9652" y="60385"/>
            <a:ext cx="11852694" cy="854015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8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فرصت بین‌المللی: مهاجرت نیروی کار آموزش‌دیده</a:t>
            </a:r>
            <a:endParaRPr lang="en-US" sz="48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728013" y="1873589"/>
            <a:ext cx="10294333" cy="362772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کشورهای عضو پیمان اکو و اروپا با کمبود شدید مراقب سالمند مواجهند</a:t>
            </a:r>
            <a:r>
              <a:rPr lang="en-US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250000"/>
              </a:lnSpc>
              <a:spcAft>
                <a:spcPts val="800"/>
              </a:spcAft>
            </a:pPr>
            <a:r>
              <a:rPr lang="ar-SA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نیروهای آموزش‌دیده ایرانی به سرعت جذب بازار کار این کشورها می‌شوند</a:t>
            </a:r>
            <a:r>
              <a:rPr lang="en-US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250000"/>
              </a:lnSpc>
              <a:spcAft>
                <a:spcPts val="800"/>
              </a:spcAft>
            </a:pPr>
            <a:r>
              <a:rPr lang="ar-SA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صدها هزار جوان ایرانی، افغان، عراقی و... متقاضی </a:t>
            </a:r>
            <a:r>
              <a:rPr lang="ar-SA" b="1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آموزش‌های معتبر برای مهاجرت </a:t>
            </a:r>
            <a:r>
              <a:rPr lang="ar-SA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هستند</a:t>
            </a:r>
            <a:r>
              <a:rPr lang="en-US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55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3866181" y="312576"/>
            <a:ext cx="5900530" cy="493449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dirty="0" smtClean="0">
                <a:solidFill>
                  <a:schemeClr val="bg1"/>
                </a:solidFill>
                <a:cs typeface="B Farnaz" panose="00000400000000000000" pitchFamily="2" charset="-78"/>
              </a:rPr>
              <a:t>مرکز </a:t>
            </a:r>
            <a:r>
              <a:rPr lang="ar-SA" sz="2800" dirty="0">
                <a:solidFill>
                  <a:schemeClr val="bg1"/>
                </a:solidFill>
                <a:cs typeface="B Farnaz" panose="00000400000000000000" pitchFamily="2" charset="-78"/>
              </a:rPr>
              <a:t>آموزش علمی کاربردی کهریزک</a:t>
            </a:r>
            <a:endParaRPr lang="en-US" sz="2800" dirty="0">
              <a:solidFill>
                <a:schemeClr val="bg1"/>
              </a:solidFill>
              <a:cs typeface="B Farnaz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83" y="4387343"/>
            <a:ext cx="1179109" cy="1113973"/>
          </a:xfrm>
          <a:prstGeom prst="rect">
            <a:avLst/>
          </a:prstGeom>
        </p:spPr>
      </p:pic>
      <p:pic>
        <p:nvPicPr>
          <p:cNvPr id="8" name="Picture 8" descr="Tehran 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10" y="2114817"/>
            <a:ext cx="612372" cy="211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974" y="1418273"/>
            <a:ext cx="3116088" cy="2106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42056" y="6137532"/>
            <a:ext cx="336848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200" b="1" dirty="0" smtClean="0">
                <a:cs typeface="B Nazanin" panose="00000400000000000000" pitchFamily="2" charset="-78"/>
              </a:rPr>
              <a:t>مرکز علمی کاربردی کهریزک – مهر 1404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4017" y="2222164"/>
            <a:ext cx="9832768" cy="2580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  <a:spcAft>
                <a:spcPts val="800"/>
              </a:spcAft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موسسه خیریه کهریزک (5 شامل مرکز خیریه)</a:t>
            </a:r>
          </a:p>
          <a:p>
            <a:pPr algn="justLow">
              <a:lnSpc>
                <a:spcPct val="150000"/>
              </a:lnSpc>
              <a:spcAft>
                <a:spcPts val="800"/>
              </a:spcAft>
            </a:pPr>
            <a:endParaRPr lang="fa-IR" b="1" dirty="0" smtClean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Low">
              <a:lnSpc>
                <a:spcPct val="150000"/>
              </a:lnSpc>
              <a:spcAft>
                <a:spcPts val="800"/>
              </a:spcAft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آسایشگاه خیریه کهریزک( محل نگهداری 1750 سالمند و معلول جسمی حرکتی)</a:t>
            </a:r>
          </a:p>
          <a:p>
            <a:pPr algn="justLow">
              <a:lnSpc>
                <a:spcPct val="150000"/>
              </a:lnSpc>
              <a:spcAft>
                <a:spcPts val="800"/>
              </a:spcAft>
            </a:pPr>
            <a:endParaRPr lang="fa-IR" b="1" dirty="0" smtClean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Low">
              <a:lnSpc>
                <a:spcPct val="150000"/>
              </a:lnSpc>
              <a:spcAft>
                <a:spcPts val="800"/>
              </a:spcAft>
            </a:pPr>
            <a:r>
              <a:rPr lang="ar-SA" dirty="0" smtClean="0">
                <a:solidFill>
                  <a:srgbClr val="C00000"/>
                </a:solidFill>
                <a:cs typeface="B Titr" panose="00000700000000000000" pitchFamily="2" charset="-78"/>
              </a:rPr>
              <a:t>مرکز </a:t>
            </a:r>
            <a:r>
              <a:rPr lang="ar-SA" dirty="0">
                <a:solidFill>
                  <a:srgbClr val="C00000"/>
                </a:solidFill>
                <a:cs typeface="B Titr" panose="00000700000000000000" pitchFamily="2" charset="-78"/>
              </a:rPr>
              <a:t>آموزش علمی کاربردی </a:t>
            </a:r>
            <a:r>
              <a:rPr lang="ar-SA" dirty="0" smtClean="0">
                <a:solidFill>
                  <a:srgbClr val="C00000"/>
                </a:solidFill>
                <a:cs typeface="B Titr" panose="00000700000000000000" pitchFamily="2" charset="-78"/>
              </a:rPr>
              <a:t>کهریزک</a:t>
            </a:r>
            <a:r>
              <a:rPr lang="fa-IR" dirty="0">
                <a:solidFill>
                  <a:srgbClr val="C00000"/>
                </a:solidFill>
                <a:cs typeface="B Titr" panose="00000700000000000000" pitchFamily="2" charset="-78"/>
              </a:rPr>
              <a:t> </a:t>
            </a: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- </a:t>
            </a:r>
            <a:r>
              <a:rPr lang="fa-IR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تاسیس 1396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974" y="3783696"/>
            <a:ext cx="3116088" cy="1859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270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34"/>
            <a:ext cx="12192000" cy="6858000"/>
          </a:xfrm>
          <a:prstGeom prst="rect">
            <a:avLst/>
          </a:prstGeom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3599329" y="264660"/>
            <a:ext cx="4993341" cy="475551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 dirty="0">
              <a:solidFill>
                <a:schemeClr val="bg1"/>
              </a:solidFill>
              <a:cs typeface="B Farnaz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83" y="4387343"/>
            <a:ext cx="1179109" cy="1113973"/>
          </a:xfrm>
          <a:prstGeom prst="rect">
            <a:avLst/>
          </a:prstGeom>
        </p:spPr>
      </p:pic>
      <p:pic>
        <p:nvPicPr>
          <p:cNvPr id="9" name="Picture 8" descr="Tehran 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10" y="2114817"/>
            <a:ext cx="612372" cy="211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42056" y="6137532"/>
            <a:ext cx="336848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200" b="1" dirty="0" smtClean="0">
                <a:cs typeface="B Nazanin" panose="00000400000000000000" pitchFamily="2" charset="-78"/>
              </a:rPr>
              <a:t>مرکز علمی کاربردی کهریزک - مهر 1404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65672" y="170493"/>
            <a:ext cx="62953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000" dirty="0" smtClean="0">
                <a:solidFill>
                  <a:srgbClr val="FFFF00"/>
                </a:solidFill>
                <a:cs typeface="B Titr" panose="00000700000000000000" pitchFamily="2" charset="-78"/>
              </a:rPr>
              <a:t>امکانات مرکز کهریزک در یک نگاه</a:t>
            </a:r>
            <a:endParaRPr lang="en-US" sz="4000" dirty="0">
              <a:solidFill>
                <a:srgbClr val="FFFF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673546"/>
              </p:ext>
            </p:extLst>
          </p:nvPr>
        </p:nvGraphicFramePr>
        <p:xfrm>
          <a:off x="7118166" y="1584469"/>
          <a:ext cx="4641362" cy="18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0681"/>
                <a:gridCol w="2320681"/>
              </a:tblGrid>
              <a:tr h="373720">
                <a:tc gridSpan="2"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rgbClr val="FFFF00"/>
                          </a:solidFill>
                          <a:cs typeface="B Titr" panose="00000700000000000000" pitchFamily="2" charset="-78"/>
                        </a:rPr>
                        <a:t>فضای فیزیکی</a:t>
                      </a:r>
                      <a:endParaRPr lang="en-US" dirty="0">
                        <a:solidFill>
                          <a:srgbClr val="FFFF00"/>
                        </a:solidFill>
                        <a:cs typeface="B Titr" panose="00000700000000000000" pitchFamily="2" charset="-78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</a:tr>
              <a:tr h="37372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یک</a:t>
                      </a:r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 هکتار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مساحت دانشگاه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37372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2400 متر مربع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ساختمان آموزشی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37372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11 کلاس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کلاس آموزشی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37372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5</a:t>
                      </a:r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 سالن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سالن آموزشی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17171"/>
              </p:ext>
            </p:extLst>
          </p:nvPr>
        </p:nvGraphicFramePr>
        <p:xfrm>
          <a:off x="1939729" y="1580402"/>
          <a:ext cx="4641362" cy="1872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0681"/>
                <a:gridCol w="2320681"/>
              </a:tblGrid>
              <a:tr h="361225">
                <a:tc gridSpan="2"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rgbClr val="FFFF00"/>
                          </a:solidFill>
                          <a:cs typeface="B Titr" panose="00000700000000000000" pitchFamily="2" charset="-78"/>
                        </a:rPr>
                        <a:t>منابع انسانی</a:t>
                      </a:r>
                      <a:endParaRPr lang="en-US" dirty="0">
                        <a:solidFill>
                          <a:srgbClr val="FFFF00"/>
                        </a:solidFill>
                        <a:cs typeface="B Titr" panose="00000700000000000000" pitchFamily="2" charset="-78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9627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13 نفر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کادر</a:t>
                      </a:r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 آموزشی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361225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51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مدرس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361225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10 نفر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مربی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361225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46 نفر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کارشناس خبره مراقبت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309433"/>
              </p:ext>
            </p:extLst>
          </p:nvPr>
        </p:nvGraphicFramePr>
        <p:xfrm>
          <a:off x="1936519" y="3933128"/>
          <a:ext cx="4534620" cy="1851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7310"/>
                <a:gridCol w="2267310"/>
              </a:tblGrid>
              <a:tr h="370207">
                <a:tc gridSpan="2"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rgbClr val="FFFF00"/>
                          </a:solidFill>
                          <a:cs typeface="B Titr" panose="00000700000000000000" pitchFamily="2" charset="-78"/>
                        </a:rPr>
                        <a:t>امکانات رفاهی</a:t>
                      </a:r>
                      <a:endParaRPr lang="en-US" dirty="0">
                        <a:solidFill>
                          <a:srgbClr val="FFFF00"/>
                        </a:solidFill>
                        <a:cs typeface="B Titr" panose="00000700000000000000" pitchFamily="2" charset="-78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207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1500 مترمربع 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ورزشگاه 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370207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دو باب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رستوران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370207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دو مرکز خرید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کافی شاپ و مرکز خرید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370207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ظرفیت 30 نفر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خوابگاه دانشجویی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230660"/>
              </p:ext>
            </p:extLst>
          </p:nvPr>
        </p:nvGraphicFramePr>
        <p:xfrm>
          <a:off x="7118166" y="3904795"/>
          <a:ext cx="4534620" cy="1889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7310"/>
                <a:gridCol w="2267310"/>
              </a:tblGrid>
              <a:tr h="377953">
                <a:tc gridSpan="2"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rgbClr val="FFFF00"/>
                          </a:solidFill>
                          <a:cs typeface="B Titr" panose="00000700000000000000" pitchFamily="2" charset="-78"/>
                        </a:rPr>
                        <a:t>تجهیزات و امکانات</a:t>
                      </a:r>
                      <a:endParaRPr lang="en-US" dirty="0">
                        <a:solidFill>
                          <a:srgbClr val="FFFF00"/>
                        </a:solidFill>
                        <a:cs typeface="B Titr" panose="00000700000000000000" pitchFamily="2" charset="-78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</a:tr>
              <a:tr h="377953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11 کلاس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تجهیزات</a:t>
                      </a:r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 کامل آموزشی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377953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10 کامپیوتر</a:t>
                      </a:r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 و 10 لب تاپ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سایت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377953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 دو سالن مجزا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کتابخانه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377953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24 بخش مراقبتی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محیط بالینی</a:t>
                      </a:r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 و کارورزی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66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83" y="4387343"/>
            <a:ext cx="1179109" cy="1113973"/>
          </a:xfrm>
          <a:prstGeom prst="rect">
            <a:avLst/>
          </a:prstGeom>
        </p:spPr>
      </p:pic>
      <p:pic>
        <p:nvPicPr>
          <p:cNvPr id="9" name="Picture 8" descr="Tehran 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10" y="2114817"/>
            <a:ext cx="612372" cy="211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2176670" y="341438"/>
            <a:ext cx="8425070" cy="475551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800" dirty="0" smtClean="0">
                <a:solidFill>
                  <a:schemeClr val="bg1"/>
                </a:solidFill>
                <a:cs typeface="B Farnaz" panose="00000400000000000000" pitchFamily="2" charset="-78"/>
              </a:rPr>
              <a:t>امکانات </a:t>
            </a:r>
            <a:r>
              <a:rPr lang="ar-SA" sz="2800" dirty="0" smtClean="0">
                <a:solidFill>
                  <a:schemeClr val="bg1"/>
                </a:solidFill>
                <a:cs typeface="B Farnaz" panose="00000400000000000000" pitchFamily="2" charset="-78"/>
              </a:rPr>
              <a:t>مرکز </a:t>
            </a:r>
            <a:r>
              <a:rPr lang="ar-SA" sz="2800" dirty="0">
                <a:solidFill>
                  <a:schemeClr val="bg1"/>
                </a:solidFill>
                <a:cs typeface="B Farnaz" panose="00000400000000000000" pitchFamily="2" charset="-78"/>
              </a:rPr>
              <a:t>آموزش علمی کاربردی کهریزک</a:t>
            </a:r>
            <a:endParaRPr lang="en-US" sz="2800" dirty="0">
              <a:solidFill>
                <a:schemeClr val="bg1"/>
              </a:solidFill>
              <a:cs typeface="B Farnaz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6403" y="6180392"/>
            <a:ext cx="2757313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200" b="1" dirty="0" smtClean="0">
                <a:cs typeface="B Nazanin" panose="00000400000000000000" pitchFamily="2" charset="-78"/>
              </a:rPr>
              <a:t>مرکز علمی کاربردی کهریزک – مهر 1404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786" y="3471740"/>
            <a:ext cx="2910942" cy="1940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6330624" y="5501316"/>
            <a:ext cx="121323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200" b="1" dirty="0" smtClean="0">
                <a:cs typeface="B Nazanin" panose="00000400000000000000" pitchFamily="2" charset="-78"/>
              </a:rPr>
              <a:t>کتابخانه 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32339" y="5571427"/>
            <a:ext cx="191573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200" b="1" dirty="0" smtClean="0">
                <a:cs typeface="B Nazanin" panose="00000400000000000000" pitchFamily="2" charset="-78"/>
              </a:rPr>
              <a:t>سالن ورزش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90128" y="3184188"/>
            <a:ext cx="5245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2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مسجد</a:t>
            </a:r>
            <a:endParaRPr lang="fa-IR" dirty="0"/>
          </a:p>
        </p:txBody>
      </p:sp>
      <p:sp>
        <p:nvSpPr>
          <p:cNvPr id="23" name="Rectangle 22"/>
          <p:cNvSpPr/>
          <p:nvPr/>
        </p:nvSpPr>
        <p:spPr>
          <a:xfrm>
            <a:off x="9613422" y="3142701"/>
            <a:ext cx="9621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1200" b="1" dirty="0" smtClean="0">
                <a:cs typeface="B Nazanin" panose="00000400000000000000" pitchFamily="2" charset="-78"/>
              </a:rPr>
              <a:t>سایت کامپیوتر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446771" y="5483135"/>
            <a:ext cx="9412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1200" b="1" dirty="0" smtClean="0">
                <a:cs typeface="B Nazanin" panose="00000400000000000000" pitchFamily="2" charset="-78"/>
              </a:rPr>
              <a:t>سالن کنفرانس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91520" y="3150267"/>
            <a:ext cx="9444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2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کلاس آموزشی</a:t>
            </a:r>
            <a:endParaRPr lang="fa-IR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23" y="1243560"/>
            <a:ext cx="2910942" cy="1940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862" y="1158428"/>
            <a:ext cx="2900140" cy="199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958" y="3438428"/>
            <a:ext cx="2553368" cy="2007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803" y="1163371"/>
            <a:ext cx="2749925" cy="2020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79" y="3461186"/>
            <a:ext cx="3106491" cy="1951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12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2152</TotalTime>
  <Words>1623</Words>
  <Application>Microsoft Office PowerPoint</Application>
  <PresentationFormat>Widescreen</PresentationFormat>
  <Paragraphs>435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B Esfehan</vt:lpstr>
      <vt:lpstr>B Farnaz</vt:lpstr>
      <vt:lpstr>B Nazanin</vt:lpstr>
      <vt:lpstr>B Titr</vt:lpstr>
      <vt:lpstr>Bahnschrift Condensed</vt:lpstr>
      <vt:lpstr>Calibri</vt:lpstr>
      <vt:lpstr>Calibri Light</vt:lpstr>
      <vt:lpstr>Courier New</vt:lpstr>
      <vt:lpstr>Times New Roman</vt:lpstr>
      <vt:lpstr>Wingdings</vt:lpstr>
      <vt:lpstr>Office Theme</vt:lpstr>
      <vt:lpstr>گام به گام برای بین المللی شدن  مرکز آموزش علمی کاربردی آسایشگاه معلولین و سالمندان کهریزک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ruqaye jafari</dc:creator>
  <cp:lastModifiedBy>Nazerfard</cp:lastModifiedBy>
  <cp:revision>155</cp:revision>
  <dcterms:created xsi:type="dcterms:W3CDTF">2023-02-12T08:50:03Z</dcterms:created>
  <dcterms:modified xsi:type="dcterms:W3CDTF">2025-09-29T10:41:37Z</dcterms:modified>
</cp:coreProperties>
</file>