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7" r:id="rId1"/>
  </p:sldMasterIdLst>
  <p:sldIdLst>
    <p:sldId id="256" r:id="rId2"/>
    <p:sldId id="257" r:id="rId3"/>
    <p:sldId id="258" r:id="rId4"/>
    <p:sldId id="260" r:id="rId5"/>
    <p:sldId id="261" r:id="rId6"/>
    <p:sldId id="259" r:id="rId7"/>
    <p:sldId id="263" r:id="rId8"/>
    <p:sldId id="264" r:id="rId9"/>
    <p:sldId id="269" r:id="rId10"/>
    <p:sldId id="270" r:id="rId11"/>
    <p:sldId id="271" r:id="rId12"/>
    <p:sldId id="275" r:id="rId13"/>
    <p:sldId id="267" r:id="rId14"/>
    <p:sldId id="268" r:id="rId15"/>
    <p:sldId id="266" r:id="rId16"/>
    <p:sldId id="272" r:id="rId17"/>
    <p:sldId id="274" r:id="rId18"/>
    <p:sldId id="273" r:id="rId19"/>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entury Gothic" panose="020B0502020202020204" pitchFamily="34" charset="0"/>
      <p:regular r:id="rId24"/>
      <p:bold r:id="rId25"/>
      <p:italic r:id="rId26"/>
      <p:boldItalic r:id="rId27"/>
    </p:embeddedFont>
    <p:embeddedFont>
      <p:font typeface="Wingdings 3" panose="05040102010807070707" pitchFamily="18" charset="2"/>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396563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182548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3573335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1752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4249266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305306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2544102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24246489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354167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108912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309272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421757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939910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197435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1525324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2734745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72B9C-9D12-4605-A724-9E8F93DB1427}" type="datetimeFigureOut">
              <a:rPr lang="en-US" smtClean="0"/>
              <a:t>9/30/2025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65204A-C18F-41AE-8D51-4DA64BC6749C}" type="slidenum">
              <a:rPr lang="en-US" smtClean="0"/>
              <a:t>‹#›</a:t>
            </a:fld>
            <a:endParaRPr lang="en-US" dirty="0"/>
          </a:p>
        </p:txBody>
      </p:sp>
    </p:spTree>
    <p:extLst>
      <p:ext uri="{BB962C8B-B14F-4D97-AF65-F5344CB8AC3E}">
        <p14:creationId xmlns:p14="http://schemas.microsoft.com/office/powerpoint/2010/main" val="1931080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60000"/>
            <a:duotone>
              <a:schemeClr val="bg2">
                <a:shade val="69000"/>
                <a:hueMod val="108000"/>
                <a:satMod val="164000"/>
                <a:lumMod val="74000"/>
              </a:schemeClr>
              <a:schemeClr val="bg2">
                <a:tint val="96000"/>
                <a:hueMod val="88000"/>
                <a:satMod val="140000"/>
                <a:lumMod val="132000"/>
              </a:schemeClr>
            </a:duotone>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C472B9C-9D12-4605-A724-9E8F93DB1427}" type="datetimeFigureOut">
              <a:rPr lang="en-US" smtClean="0"/>
              <a:t>9/30/2025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65204A-C18F-41AE-8D51-4DA64BC6749C}" type="slidenum">
              <a:rPr lang="en-US" smtClean="0"/>
              <a:t>‹#›</a:t>
            </a:fld>
            <a:endParaRPr lang="en-US" dirty="0"/>
          </a:p>
        </p:txBody>
      </p:sp>
    </p:spTree>
    <p:extLst>
      <p:ext uri="{BB962C8B-B14F-4D97-AF65-F5344CB8AC3E}">
        <p14:creationId xmlns:p14="http://schemas.microsoft.com/office/powerpoint/2010/main" val="3152787233"/>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2.jpg"/><Relationship Id="rId7" Type="http://schemas.openxmlformats.org/officeDocument/2006/relationships/image" Target="../media/image46.jpe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WhatsApp%20Video%202025-09-29%20at%206.09.58%20PM.mp4" TargetMode="External"/><Relationship Id="rId2" Type="http://schemas.openxmlformats.org/officeDocument/2006/relationships/hyperlink" Target="&#1705;&#1575;&#1585;&#1606;&#1575;&#1605;&#1607;%2046.mp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785" y="50800"/>
            <a:ext cx="8825658" cy="3329581"/>
          </a:xfrm>
        </p:spPr>
        <p:txBody>
          <a:bodyPr/>
          <a:lstStyle/>
          <a:p>
            <a:pPr algn="ctr"/>
            <a:r>
              <a:rPr lang="fa-IR" dirty="0">
                <a:solidFill>
                  <a:schemeClr val="bg1"/>
                </a:solidFill>
                <a:cs typeface="B Titr" panose="00000700000000000000" pitchFamily="2" charset="-78"/>
              </a:rPr>
              <a:t>مرکز آموزش فرهنگ و هنر واحد 46 تهران</a:t>
            </a:r>
            <a:endParaRPr lang="en-US" dirty="0">
              <a:solidFill>
                <a:schemeClr val="bg1"/>
              </a:solidFill>
              <a:cs typeface="B Titr"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2650" y="3754528"/>
            <a:ext cx="1885950" cy="266727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1" y="3832572"/>
            <a:ext cx="2209799" cy="2627328"/>
          </a:xfrm>
          <a:prstGeom prst="rect">
            <a:avLst/>
          </a:prstGeom>
        </p:spPr>
      </p:pic>
    </p:spTree>
    <p:extLst>
      <p:ext uri="{BB962C8B-B14F-4D97-AF65-F5344CB8AC3E}">
        <p14:creationId xmlns:p14="http://schemas.microsoft.com/office/powerpoint/2010/main" val="2257835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0" y="849086"/>
            <a:ext cx="2812937" cy="50364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775" y="849086"/>
            <a:ext cx="2901496" cy="503645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325" y="849085"/>
            <a:ext cx="2870279" cy="503645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819" y="849085"/>
            <a:ext cx="2839957" cy="5036456"/>
          </a:xfrm>
          <a:prstGeom prst="rect">
            <a:avLst/>
          </a:prstGeom>
        </p:spPr>
      </p:pic>
    </p:spTree>
    <p:extLst>
      <p:ext uri="{BB962C8B-B14F-4D97-AF65-F5344CB8AC3E}">
        <p14:creationId xmlns:p14="http://schemas.microsoft.com/office/powerpoint/2010/main" val="52051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29656"/>
            <a:ext cx="6298838" cy="542834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429" y="1429657"/>
            <a:ext cx="5660571" cy="5428343"/>
          </a:xfrm>
          <a:prstGeom prst="rect">
            <a:avLst/>
          </a:prstGeom>
        </p:spPr>
      </p:pic>
    </p:spTree>
    <p:extLst>
      <p:ext uri="{BB962C8B-B14F-4D97-AF65-F5344CB8AC3E}">
        <p14:creationId xmlns:p14="http://schemas.microsoft.com/office/powerpoint/2010/main" val="2597814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1762A-FCF0-4A0A-B91D-C7486D7676DB}"/>
              </a:ext>
            </a:extLst>
          </p:cNvPr>
          <p:cNvSpPr>
            <a:spLocks noGrp="1"/>
          </p:cNvSpPr>
          <p:nvPr>
            <p:ph type="title"/>
          </p:nvPr>
        </p:nvSpPr>
        <p:spPr/>
        <p:txBody>
          <a:bodyPr/>
          <a:lstStyle/>
          <a:p>
            <a:pPr algn="ctr" rtl="1"/>
            <a:r>
              <a:rPr lang="fa-IR" dirty="0"/>
              <a:t>دوره های کوتاه مدت مصوب شده و اجرا شده</a:t>
            </a:r>
            <a:endParaRPr lang="en-US" dirty="0"/>
          </a:p>
        </p:txBody>
      </p:sp>
      <p:sp>
        <p:nvSpPr>
          <p:cNvPr id="3" name="Content Placeholder 2">
            <a:extLst>
              <a:ext uri="{FF2B5EF4-FFF2-40B4-BE49-F238E27FC236}">
                <a16:creationId xmlns:a16="http://schemas.microsoft.com/office/drawing/2014/main" id="{9B7C11A1-5AF8-479F-A35B-578761F51DCC}"/>
              </a:ext>
            </a:extLst>
          </p:cNvPr>
          <p:cNvSpPr>
            <a:spLocks noGrp="1"/>
          </p:cNvSpPr>
          <p:nvPr>
            <p:ph idx="1"/>
          </p:nvPr>
        </p:nvSpPr>
        <p:spPr>
          <a:xfrm>
            <a:off x="1103312" y="1367162"/>
            <a:ext cx="9106008" cy="4881238"/>
          </a:xfrm>
        </p:spPr>
        <p:txBody>
          <a:bodyPr>
            <a:normAutofit fontScale="85000" lnSpcReduction="20000"/>
          </a:bodyPr>
          <a:lstStyle/>
          <a:p>
            <a:pPr algn="r" rtl="1"/>
            <a:r>
              <a:rPr lang="fa-IR" sz="2400" b="1" dirty="0">
                <a:solidFill>
                  <a:schemeClr val="bg1"/>
                </a:solidFill>
                <a:cs typeface="B Lotus" panose="00000400000000000000" pitchFamily="2" charset="-78"/>
              </a:rPr>
              <a:t>مدرس در نقش کوچ</a:t>
            </a:r>
          </a:p>
          <a:p>
            <a:pPr algn="r" rtl="1"/>
            <a:r>
              <a:rPr lang="fa-IR" sz="2400" b="1" dirty="0">
                <a:solidFill>
                  <a:schemeClr val="bg1"/>
                </a:solidFill>
                <a:cs typeface="B Lotus" panose="00000400000000000000" pitchFamily="2" charset="-78"/>
              </a:rPr>
              <a:t>والدین در نقش کوچ</a:t>
            </a:r>
          </a:p>
          <a:p>
            <a:pPr algn="r" rtl="1"/>
            <a:r>
              <a:rPr lang="fa-IR" sz="2400" b="1" dirty="0">
                <a:solidFill>
                  <a:schemeClr val="bg1"/>
                </a:solidFill>
                <a:cs typeface="B Lotus" panose="00000400000000000000" pitchFamily="2" charset="-78"/>
              </a:rPr>
              <a:t>مدیر در نقش کوچ</a:t>
            </a:r>
          </a:p>
          <a:p>
            <a:pPr algn="r" rtl="1"/>
            <a:r>
              <a:rPr lang="fa-IR" sz="2400" b="1" dirty="0">
                <a:solidFill>
                  <a:schemeClr val="bg1"/>
                </a:solidFill>
                <a:cs typeface="B Lotus" panose="00000400000000000000" pitchFamily="2" charset="-78"/>
              </a:rPr>
              <a:t>کوچینگ زنان برای رهبری در سازمان ها</a:t>
            </a:r>
          </a:p>
          <a:p>
            <a:pPr algn="r" rtl="1"/>
            <a:r>
              <a:rPr lang="fa-IR" sz="2400" b="1" dirty="0">
                <a:solidFill>
                  <a:schemeClr val="bg1"/>
                </a:solidFill>
                <a:cs typeface="B Lotus" panose="00000400000000000000" pitchFamily="2" charset="-78"/>
              </a:rPr>
              <a:t>کوچینگ تعالی عملکرد مدیران</a:t>
            </a:r>
          </a:p>
          <a:p>
            <a:pPr algn="r" rtl="1"/>
            <a:r>
              <a:rPr lang="fa-IR" sz="2400" b="1" dirty="0">
                <a:solidFill>
                  <a:schemeClr val="bg1"/>
                </a:solidFill>
                <a:cs typeface="B Lotus" panose="00000400000000000000" pitchFamily="2" charset="-78"/>
              </a:rPr>
              <a:t>کوچینگ گروهی مبتنی بر آگاهی از تروما</a:t>
            </a:r>
          </a:p>
          <a:p>
            <a:pPr algn="r" rtl="1"/>
            <a:r>
              <a:rPr lang="fa-IR" sz="2400" b="1" dirty="0">
                <a:solidFill>
                  <a:schemeClr val="bg1"/>
                </a:solidFill>
                <a:cs typeface="B Lotus" panose="00000400000000000000" pitchFamily="2" charset="-78"/>
              </a:rPr>
              <a:t>اصول کوچینگ آموزشی</a:t>
            </a:r>
          </a:p>
          <a:p>
            <a:pPr algn="r" rtl="1"/>
            <a:r>
              <a:rPr lang="fa-IR" sz="2400" b="1" dirty="0">
                <a:solidFill>
                  <a:schemeClr val="bg1"/>
                </a:solidFill>
                <a:cs typeface="B Lotus" panose="00000400000000000000" pitchFamily="2" charset="-78"/>
              </a:rPr>
              <a:t>کوچینگ مهارتهار زندگی</a:t>
            </a:r>
          </a:p>
          <a:p>
            <a:pPr algn="r" rtl="1"/>
            <a:r>
              <a:rPr lang="fa-IR" sz="2400" b="1" dirty="0">
                <a:solidFill>
                  <a:schemeClr val="bg1"/>
                </a:solidFill>
                <a:cs typeface="B Lotus" panose="00000400000000000000" pitchFamily="2" charset="-78"/>
              </a:rPr>
              <a:t>ملودی نویسی موسیقی پاپ</a:t>
            </a:r>
          </a:p>
          <a:p>
            <a:pPr algn="r" rtl="1"/>
            <a:r>
              <a:rPr lang="fa-IR" sz="2400" b="1" dirty="0">
                <a:solidFill>
                  <a:schemeClr val="bg1"/>
                </a:solidFill>
                <a:cs typeface="B Lotus" panose="00000400000000000000" pitchFamily="2" charset="-78"/>
              </a:rPr>
              <a:t>صداسازی در آواز</a:t>
            </a:r>
          </a:p>
          <a:p>
            <a:pPr algn="r" rtl="1"/>
            <a:r>
              <a:rPr lang="fa-IR" sz="2400" b="1" dirty="0">
                <a:solidFill>
                  <a:schemeClr val="bg1"/>
                </a:solidFill>
                <a:cs typeface="B Lotus" panose="00000400000000000000" pitchFamily="2" charset="-78"/>
              </a:rPr>
              <a:t>بیان بدنی</a:t>
            </a:r>
          </a:p>
          <a:p>
            <a:pPr algn="r" rtl="1"/>
            <a:r>
              <a:rPr lang="fa-IR" sz="2400" b="1" dirty="0">
                <a:solidFill>
                  <a:schemeClr val="bg1"/>
                </a:solidFill>
                <a:cs typeface="B Lotus" panose="00000400000000000000" pitchFamily="2" charset="-78"/>
              </a:rPr>
              <a:t>دوره تک پودمان تحلیل داده و هوش تجاری در کسب و کار</a:t>
            </a:r>
          </a:p>
          <a:p>
            <a:pPr algn="r" rtl="1"/>
            <a:r>
              <a:rPr lang="fa-IR" sz="2400" b="1" dirty="0">
                <a:solidFill>
                  <a:schemeClr val="bg1"/>
                </a:solidFill>
                <a:cs typeface="B Lotus" panose="00000400000000000000" pitchFamily="2" charset="-78"/>
              </a:rPr>
              <a:t>کاربرد هوش مصنوعی در طراحی لباس</a:t>
            </a:r>
            <a:endParaRPr lang="en-US" sz="2400" b="1" dirty="0">
              <a:solidFill>
                <a:schemeClr val="bg1"/>
              </a:solidFill>
              <a:cs typeface="B Lotus" panose="00000400000000000000" pitchFamily="2" charset="-78"/>
            </a:endParaRPr>
          </a:p>
        </p:txBody>
      </p:sp>
    </p:spTree>
    <p:extLst>
      <p:ext uri="{BB962C8B-B14F-4D97-AF65-F5344CB8AC3E}">
        <p14:creationId xmlns:p14="http://schemas.microsoft.com/office/powerpoint/2010/main" val="76596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35003"/>
            <a:ext cx="9404723" cy="810025"/>
          </a:xfrm>
        </p:spPr>
        <p:txBody>
          <a:bodyPr/>
          <a:lstStyle/>
          <a:p>
            <a:pPr algn="ctr"/>
            <a:r>
              <a:rPr lang="fa-IR" sz="3600" dirty="0">
                <a:solidFill>
                  <a:schemeClr val="bg1"/>
                </a:solidFill>
                <a:cs typeface="B Titr" panose="00000700000000000000" pitchFamily="2" charset="-78"/>
              </a:rPr>
              <a:t>تفاهم‌نامه ها</a:t>
            </a:r>
            <a:endParaRPr lang="en-US" sz="3600" dirty="0">
              <a:solidFill>
                <a:schemeClr val="bg1"/>
              </a:solidFill>
              <a:cs typeface="B Titr" panose="00000700000000000000" pitchFamily="2" charset="-78"/>
            </a:endParaRPr>
          </a:p>
        </p:txBody>
      </p:sp>
      <p:sp>
        <p:nvSpPr>
          <p:cNvPr id="3" name="Content Placeholder 2"/>
          <p:cNvSpPr>
            <a:spLocks noGrp="1"/>
          </p:cNvSpPr>
          <p:nvPr>
            <p:ph idx="1"/>
          </p:nvPr>
        </p:nvSpPr>
        <p:spPr>
          <a:xfrm>
            <a:off x="1524226" y="862749"/>
            <a:ext cx="8946541" cy="4195481"/>
          </a:xfrm>
        </p:spPr>
        <p:txBody>
          <a:bodyPr>
            <a:noAutofit/>
          </a:bodyPr>
          <a:lstStyle/>
          <a:p>
            <a:pPr algn="r" rtl="1"/>
            <a:r>
              <a:rPr lang="fa-IR" dirty="0">
                <a:solidFill>
                  <a:schemeClr val="bg1"/>
                </a:solidFill>
                <a:cs typeface="B Lotus" panose="00000400000000000000" pitchFamily="2" charset="-78"/>
              </a:rPr>
              <a:t>تفاهم‌نامه همکاری با بنیاد ارکستر جوانان جهان ایتالیا</a:t>
            </a:r>
          </a:p>
          <a:p>
            <a:pPr algn="r" rtl="1"/>
            <a:r>
              <a:rPr lang="fa-IR" dirty="0">
                <a:solidFill>
                  <a:schemeClr val="bg1"/>
                </a:solidFill>
                <a:cs typeface="B Lotus" panose="00000400000000000000" pitchFamily="2" charset="-78"/>
              </a:rPr>
              <a:t>تفاهم‌نامه با آکادمی آنلاین کانادا </a:t>
            </a:r>
            <a:r>
              <a:rPr lang="en-US" dirty="0">
                <a:solidFill>
                  <a:schemeClr val="bg1"/>
                </a:solidFill>
                <a:cs typeface="B Lotus" panose="00000400000000000000" pitchFamily="2" charset="-78"/>
              </a:rPr>
              <a:t>COA</a:t>
            </a:r>
          </a:p>
          <a:p>
            <a:pPr algn="r" rtl="1"/>
            <a:r>
              <a:rPr lang="fa-IR" dirty="0">
                <a:solidFill>
                  <a:schemeClr val="bg1"/>
                </a:solidFill>
                <a:cs typeface="B Lotus" panose="00000400000000000000" pitchFamily="2" charset="-78"/>
              </a:rPr>
              <a:t>تفاهم‌نامه اجرا با نوازنده آذربایجانی (رامیز قلی‌اف)</a:t>
            </a:r>
          </a:p>
          <a:p>
            <a:pPr algn="r" rtl="1"/>
            <a:r>
              <a:rPr lang="fa-IR" dirty="0">
                <a:solidFill>
                  <a:schemeClr val="bg1"/>
                </a:solidFill>
                <a:cs typeface="B Lotus" panose="00000400000000000000" pitchFamily="2" charset="-78"/>
              </a:rPr>
              <a:t>تفاهم‌نامه با انجمن مربیگری کانادا </a:t>
            </a:r>
            <a:r>
              <a:rPr lang="en-US" dirty="0">
                <a:solidFill>
                  <a:schemeClr val="bg1"/>
                </a:solidFill>
                <a:cs typeface="B Lotus" panose="00000400000000000000" pitchFamily="2" charset="-78"/>
              </a:rPr>
              <a:t>(CCA)</a:t>
            </a:r>
            <a:endParaRPr lang="fa-IR" dirty="0">
              <a:solidFill>
                <a:schemeClr val="bg1"/>
              </a:solidFill>
              <a:cs typeface="B Lotus" panose="00000400000000000000" pitchFamily="2" charset="-78"/>
            </a:endParaRPr>
          </a:p>
          <a:p>
            <a:pPr algn="r" rtl="1"/>
            <a:r>
              <a:rPr lang="fa-IR" dirty="0">
                <a:solidFill>
                  <a:schemeClr val="bg1"/>
                </a:solidFill>
                <a:cs typeface="B Lotus" panose="00000400000000000000" pitchFamily="2" charset="-78"/>
              </a:rPr>
              <a:t>تفاهم‌نامه با آکادمی </a:t>
            </a:r>
            <a:r>
              <a:rPr lang="en-US" dirty="0" err="1">
                <a:solidFill>
                  <a:schemeClr val="bg1"/>
                </a:solidFill>
                <a:cs typeface="B Lotus" panose="00000400000000000000" pitchFamily="2" charset="-78"/>
              </a:rPr>
              <a:t>Kosmetae</a:t>
            </a:r>
            <a:r>
              <a:rPr lang="fa-IR" dirty="0">
                <a:solidFill>
                  <a:schemeClr val="bg1"/>
                </a:solidFill>
                <a:cs typeface="B Lotus" panose="00000400000000000000" pitchFamily="2" charset="-78"/>
              </a:rPr>
              <a:t> کانادا</a:t>
            </a:r>
          </a:p>
          <a:p>
            <a:pPr algn="r" rtl="1"/>
            <a:r>
              <a:rPr lang="fa-IR" dirty="0">
                <a:solidFill>
                  <a:schemeClr val="bg1"/>
                </a:solidFill>
                <a:cs typeface="B Lotus" panose="00000400000000000000" pitchFamily="2" charset="-78"/>
              </a:rPr>
              <a:t>تفاهم‌نامه با دفتر برنامه ریزی و آموزش های هنری جهت اعطای بورسیه تحصیلی</a:t>
            </a:r>
          </a:p>
          <a:p>
            <a:pPr algn="r" rtl="1"/>
            <a:r>
              <a:rPr lang="fa-IR" dirty="0">
                <a:solidFill>
                  <a:schemeClr val="bg1"/>
                </a:solidFill>
                <a:cs typeface="B Lotus" panose="00000400000000000000" pitchFamily="2" charset="-78"/>
              </a:rPr>
              <a:t>تفاهم‌نامه با بنیاد فرهنگی هنری رودکی</a:t>
            </a:r>
          </a:p>
          <a:p>
            <a:pPr algn="r" rtl="1"/>
            <a:r>
              <a:rPr lang="fa-IR" dirty="0">
                <a:solidFill>
                  <a:schemeClr val="bg1"/>
                </a:solidFill>
                <a:cs typeface="B Lotus" panose="00000400000000000000" pitchFamily="2" charset="-78"/>
              </a:rPr>
              <a:t>تفاهم‌نامه با نهاد کتابخانه عمومی کشور</a:t>
            </a:r>
          </a:p>
          <a:p>
            <a:pPr algn="r" rtl="1"/>
            <a:r>
              <a:rPr lang="fa-IR" dirty="0">
                <a:solidFill>
                  <a:schemeClr val="bg1"/>
                </a:solidFill>
                <a:cs typeface="B Lotus" panose="00000400000000000000" pitchFamily="2" charset="-78"/>
              </a:rPr>
              <a:t>تفاهم‌نامه با کانون جهانگردی و اتومبیلرانی جمهوری اسلامی ایران</a:t>
            </a:r>
          </a:p>
          <a:p>
            <a:pPr algn="r" rtl="1"/>
            <a:r>
              <a:rPr lang="fa-IR" dirty="0">
                <a:solidFill>
                  <a:schemeClr val="bg1"/>
                </a:solidFill>
                <a:cs typeface="B Lotus" panose="00000400000000000000" pitchFamily="2" charset="-78"/>
              </a:rPr>
              <a:t>تفاهم‌نامه همکاری با صندق اعتباری هنر</a:t>
            </a:r>
          </a:p>
          <a:p>
            <a:pPr algn="r" rtl="1"/>
            <a:r>
              <a:rPr lang="fa-IR" dirty="0">
                <a:solidFill>
                  <a:schemeClr val="bg1"/>
                </a:solidFill>
                <a:cs typeface="B Lotus" panose="00000400000000000000" pitchFamily="2" charset="-78"/>
              </a:rPr>
              <a:t>تفاهم‌نامه با خانه کتاب و ادبیات ایران (سی و ششمین دوره نمایشگاه بین‌المللی کتاب)</a:t>
            </a:r>
          </a:p>
          <a:p>
            <a:pPr algn="r" rtl="1"/>
            <a:r>
              <a:rPr lang="fa-IR" dirty="0">
                <a:solidFill>
                  <a:schemeClr val="bg1"/>
                </a:solidFill>
                <a:cs typeface="B Lotus" panose="00000400000000000000" pitchFamily="2" charset="-78"/>
              </a:rPr>
              <a:t>تفاهمنامه با موسسه آموزشی کانی کالج</a:t>
            </a:r>
          </a:p>
          <a:p>
            <a:pPr algn="r" rtl="1"/>
            <a:r>
              <a:rPr lang="fa-IR" dirty="0">
                <a:solidFill>
                  <a:schemeClr val="bg1"/>
                </a:solidFill>
                <a:cs typeface="B Lotus" panose="00000400000000000000" pitchFamily="2" charset="-78"/>
              </a:rPr>
              <a:t>تفاهم‌نامه همکاری با شرکت سینمایی خانه فیلم</a:t>
            </a:r>
          </a:p>
          <a:p>
            <a:pPr algn="r" rtl="1"/>
            <a:r>
              <a:rPr lang="fa-IR" dirty="0">
                <a:solidFill>
                  <a:schemeClr val="bg1"/>
                </a:solidFill>
                <a:cs typeface="B Lotus" panose="00000400000000000000" pitchFamily="2" charset="-78"/>
              </a:rPr>
              <a:t>تفاهم‌نامه همکاری با پردیس سینمایی صبامال</a:t>
            </a:r>
          </a:p>
          <a:p>
            <a:pPr marL="0" indent="0" algn="r" rtl="1">
              <a:buNone/>
            </a:pPr>
            <a:endParaRPr lang="fa-IR" dirty="0">
              <a:solidFill>
                <a:schemeClr val="bg1"/>
              </a:solidFill>
              <a:cs typeface="B Lotus" panose="00000400000000000000" pitchFamily="2" charset="-78"/>
            </a:endParaRPr>
          </a:p>
          <a:p>
            <a:pPr marL="0" indent="0" algn="r" rtl="1">
              <a:buNone/>
            </a:pPr>
            <a:endParaRPr lang="en-US" dirty="0">
              <a:solidFill>
                <a:schemeClr val="bg1"/>
              </a:solidFill>
              <a:cs typeface="B Lotus" panose="00000400000000000000" pitchFamily="2" charset="-78"/>
            </a:endParaRPr>
          </a:p>
        </p:txBody>
      </p:sp>
    </p:spTree>
    <p:extLst>
      <p:ext uri="{BB962C8B-B14F-4D97-AF65-F5344CB8AC3E}">
        <p14:creationId xmlns:p14="http://schemas.microsoft.com/office/powerpoint/2010/main" val="3762863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56" y="131252"/>
            <a:ext cx="2195061" cy="309344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491" y="133366"/>
            <a:ext cx="2391767" cy="309132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7952" y="131252"/>
            <a:ext cx="2333710" cy="305247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952" y="3512457"/>
            <a:ext cx="2333710" cy="312278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257" y="3512457"/>
            <a:ext cx="2208559" cy="3122783"/>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99547" y="3512457"/>
            <a:ext cx="2333711" cy="3153688"/>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8352" y="88681"/>
            <a:ext cx="2083953" cy="3224695"/>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69324" y="3512457"/>
            <a:ext cx="2130207" cy="3096590"/>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115" y="14514"/>
            <a:ext cx="2211488" cy="3224695"/>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79427" y="3451828"/>
            <a:ext cx="2178283" cy="3127303"/>
          </a:xfrm>
          <a:prstGeom prst="rect">
            <a:avLst/>
          </a:prstGeom>
        </p:spPr>
      </p:pic>
    </p:spTree>
    <p:extLst>
      <p:ext uri="{BB962C8B-B14F-4D97-AF65-F5344CB8AC3E}">
        <p14:creationId xmlns:p14="http://schemas.microsoft.com/office/powerpoint/2010/main" val="2540169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Titr" panose="00000700000000000000" pitchFamily="2" charset="-78"/>
              </a:rPr>
              <a:t>تعاملات مرکز</a:t>
            </a:r>
            <a:endParaRPr lang="en-US" dirty="0">
              <a:solidFill>
                <a:schemeClr val="bg1"/>
              </a:solidFill>
              <a:cs typeface="B Titr" panose="00000700000000000000" pitchFamily="2" charset="-7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257" y="1529404"/>
            <a:ext cx="2596141" cy="20776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8568" y="1529404"/>
            <a:ext cx="2596141" cy="207760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5879" y="1529404"/>
            <a:ext cx="2596141" cy="207760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2550" y="1529404"/>
            <a:ext cx="2544016" cy="203589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3786" y="4180937"/>
            <a:ext cx="2719493" cy="2176319"/>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56258" y="4180937"/>
            <a:ext cx="3264478" cy="2176319"/>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7258" y="3890652"/>
            <a:ext cx="4223550" cy="2742377"/>
          </a:xfrm>
          <a:prstGeom prst="rect">
            <a:avLst/>
          </a:prstGeom>
        </p:spPr>
      </p:pic>
    </p:spTree>
    <p:extLst>
      <p:ext uri="{BB962C8B-B14F-4D97-AF65-F5344CB8AC3E}">
        <p14:creationId xmlns:p14="http://schemas.microsoft.com/office/powerpoint/2010/main" val="3958764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857" y="278547"/>
            <a:ext cx="9158514" cy="839053"/>
          </a:xfrm>
        </p:spPr>
        <p:txBody>
          <a:bodyPr/>
          <a:lstStyle/>
          <a:p>
            <a:pPr algn="ctr" rtl="1"/>
            <a:r>
              <a:rPr lang="fa-IR" dirty="0">
                <a:solidFill>
                  <a:schemeClr val="bg1"/>
                </a:solidFill>
                <a:cs typeface="B Titr" panose="00000700000000000000" pitchFamily="2" charset="-78"/>
              </a:rPr>
              <a:t>تدوین و تصویب رشته‌های جدید</a:t>
            </a:r>
            <a:endParaRPr lang="en-US" dirty="0">
              <a:solidFill>
                <a:schemeClr val="bg1"/>
              </a:solidFill>
              <a:cs typeface="B Titr" panose="00000700000000000000" pitchFamily="2" charset="-78"/>
            </a:endParaRPr>
          </a:p>
        </p:txBody>
      </p:sp>
      <p:sp>
        <p:nvSpPr>
          <p:cNvPr id="4" name="Content Placeholder 2"/>
          <p:cNvSpPr>
            <a:spLocks noGrp="1"/>
          </p:cNvSpPr>
          <p:nvPr>
            <p:ph idx="1"/>
          </p:nvPr>
        </p:nvSpPr>
        <p:spPr>
          <a:xfrm>
            <a:off x="1524226" y="1632002"/>
            <a:ext cx="8946541" cy="4195481"/>
          </a:xfrm>
        </p:spPr>
        <p:txBody>
          <a:bodyPr>
            <a:normAutofit/>
          </a:bodyPr>
          <a:lstStyle/>
          <a:p>
            <a:pPr algn="r" rtl="1"/>
            <a:r>
              <a:rPr lang="fa-IR" sz="2400" dirty="0">
                <a:solidFill>
                  <a:schemeClr val="bg1"/>
                </a:solidFill>
                <a:cs typeface="B Lotus" panose="00000400000000000000" pitchFamily="2" charset="-78"/>
              </a:rPr>
              <a:t>کارشناسی حرفه ای کوچینگ کسب و کار</a:t>
            </a:r>
          </a:p>
          <a:p>
            <a:pPr algn="r" rtl="1"/>
            <a:r>
              <a:rPr lang="fa-IR" sz="2400" dirty="0">
                <a:solidFill>
                  <a:schemeClr val="bg1"/>
                </a:solidFill>
                <a:cs typeface="B Lotus" panose="00000400000000000000" pitchFamily="2" charset="-78"/>
              </a:rPr>
              <a:t>کارشناسی حرفه ای کوچینگ شغلی</a:t>
            </a:r>
          </a:p>
          <a:p>
            <a:pPr algn="r" rtl="1"/>
            <a:r>
              <a:rPr lang="fa-IR" sz="2400" dirty="0">
                <a:solidFill>
                  <a:schemeClr val="bg1"/>
                </a:solidFill>
                <a:cs typeface="B Lotus" panose="00000400000000000000" pitchFamily="2" charset="-78"/>
              </a:rPr>
              <a:t>کاردانی حرفه ای مترجمی آثار دیداری شنیداری زبان چینی</a:t>
            </a:r>
          </a:p>
          <a:p>
            <a:pPr algn="r" rtl="1"/>
            <a:r>
              <a:rPr lang="fa-IR" sz="2400" dirty="0">
                <a:solidFill>
                  <a:schemeClr val="bg1"/>
                </a:solidFill>
                <a:cs typeface="B Lotus" panose="00000400000000000000" pitchFamily="2" charset="-78"/>
              </a:rPr>
              <a:t>کاردانی حرفه ای موسیقی-نوازندگی ساز کوبه ای</a:t>
            </a:r>
          </a:p>
          <a:p>
            <a:pPr algn="r" rtl="1"/>
            <a:r>
              <a:rPr lang="fa-IR" sz="2400" dirty="0">
                <a:solidFill>
                  <a:schemeClr val="bg1"/>
                </a:solidFill>
                <a:cs typeface="B Lotus" panose="00000400000000000000" pitchFamily="2" charset="-78"/>
              </a:rPr>
              <a:t>کاردانی حرفه ای موسیقی-نوازندگی ساز پیانو</a:t>
            </a:r>
          </a:p>
          <a:p>
            <a:pPr algn="r" rtl="1"/>
            <a:r>
              <a:rPr lang="fa-IR" sz="2400" dirty="0">
                <a:solidFill>
                  <a:schemeClr val="bg1"/>
                </a:solidFill>
                <a:cs typeface="B Lotus" panose="00000400000000000000" pitchFamily="2" charset="-78"/>
              </a:rPr>
              <a:t>کاردانی حرفه ای موسیقی- نوازندگی ساز بادی</a:t>
            </a:r>
          </a:p>
          <a:p>
            <a:pPr algn="r" rtl="1"/>
            <a:r>
              <a:rPr lang="fa-IR" sz="2400" dirty="0">
                <a:solidFill>
                  <a:schemeClr val="bg1"/>
                </a:solidFill>
                <a:cs typeface="B Lotus" panose="00000400000000000000" pitchFamily="2" charset="-78"/>
              </a:rPr>
              <a:t>کاردانی حرفه ای موسیقی- نوازندگی ساز زهی</a:t>
            </a:r>
          </a:p>
          <a:p>
            <a:pPr algn="r" rtl="1"/>
            <a:r>
              <a:rPr lang="fa-IR" sz="2400" dirty="0">
                <a:solidFill>
                  <a:schemeClr val="bg1"/>
                </a:solidFill>
                <a:cs typeface="B Lotus" panose="00000400000000000000" pitchFamily="2" charset="-78"/>
              </a:rPr>
              <a:t>کاردانی حرفه ای موسیقی- آواز تلفیقی</a:t>
            </a:r>
            <a:endParaRPr lang="en-US" sz="2400" dirty="0">
              <a:solidFill>
                <a:schemeClr val="bg1"/>
              </a:solidFill>
              <a:cs typeface="B Lotus" panose="00000400000000000000" pitchFamily="2" charset="-78"/>
            </a:endParaRPr>
          </a:p>
        </p:txBody>
      </p:sp>
      <p:sp>
        <p:nvSpPr>
          <p:cNvPr id="5"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تدوین و تصویب رشته‌های جدید در سال </a:t>
            </a:r>
            <a:r>
              <a:rPr kumimoji="0" lang="fa-IR"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۱۴۰۱</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0391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11" y="414618"/>
            <a:ext cx="9404723" cy="652182"/>
          </a:xfrm>
        </p:spPr>
        <p:txBody>
          <a:bodyPr/>
          <a:lstStyle/>
          <a:p>
            <a:pPr algn="ctr" rtl="1"/>
            <a:r>
              <a:rPr lang="fa-IR" dirty="0">
                <a:solidFill>
                  <a:schemeClr val="bg1"/>
                </a:solidFill>
                <a:cs typeface="B Titr" panose="00000700000000000000" pitchFamily="2" charset="-78"/>
              </a:rPr>
              <a:t>افتخارات مرکز</a:t>
            </a:r>
            <a:endParaRPr lang="en-US" dirty="0">
              <a:solidFill>
                <a:schemeClr val="bg1"/>
              </a:solidFill>
              <a:cs typeface="B Titr" panose="00000700000000000000" pitchFamily="2" charset="-78"/>
            </a:endParaRPr>
          </a:p>
        </p:txBody>
      </p:sp>
      <p:sp>
        <p:nvSpPr>
          <p:cNvPr id="4" name="Rectangle 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ar-SA" altLang="en-US" sz="1800" b="1" i="0" u="none" strike="noStrike" cap="none" normalizeH="0" baseline="0">
                <a:ln>
                  <a:noFill/>
                </a:ln>
                <a:solidFill>
                  <a:schemeClr val="tx1"/>
                </a:solidFill>
                <a:effectLst/>
                <a:latin typeface="Arial" panose="020B0604020202020204" pitchFamily="34" charset="0"/>
                <a:cs typeface="Arial" panose="020B0604020202020204" pitchFamily="34" charset="0"/>
              </a:rPr>
              <a:t>مستند کوتاه از دستاوردهای آموزشی و هنری مرکز</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p:cNvSpPr txBox="1"/>
          <p:nvPr/>
        </p:nvSpPr>
        <p:spPr>
          <a:xfrm>
            <a:off x="1071154" y="1717040"/>
            <a:ext cx="9535886" cy="4524315"/>
          </a:xfrm>
          <a:prstGeom prst="rect">
            <a:avLst/>
          </a:prstGeom>
          <a:noFill/>
        </p:spPr>
        <p:txBody>
          <a:bodyPr wrap="square" rtlCol="0">
            <a:spAutoFit/>
          </a:bodyPr>
          <a:lstStyle/>
          <a:p>
            <a:pPr algn="r" rtl="1">
              <a:lnSpc>
                <a:spcPct val="150000"/>
              </a:lnSpc>
            </a:pPr>
            <a:r>
              <a:rPr lang="fa-IR" sz="2400" u="sng" dirty="0">
                <a:solidFill>
                  <a:schemeClr val="bg1"/>
                </a:solidFill>
                <a:cs typeface="B Lotus" panose="00000400000000000000" pitchFamily="2" charset="-78"/>
              </a:rPr>
              <a:t>کسب عنوان مرکز آموزش علمی کاربردی برتر آموزشی در سال 1403</a:t>
            </a:r>
          </a:p>
          <a:p>
            <a:pPr algn="r" rtl="1">
              <a:lnSpc>
                <a:spcPct val="150000"/>
              </a:lnSpc>
            </a:pPr>
            <a:r>
              <a:rPr lang="fa-IR" sz="2400" dirty="0">
                <a:solidFill>
                  <a:schemeClr val="bg1"/>
                </a:solidFill>
                <a:cs typeface="B Lotus" panose="00000400000000000000" pitchFamily="2" charset="-78"/>
              </a:rPr>
              <a:t>کسب عنوان رتبه های برتر در چندین دوره جشنواره ملی موسیقی جوان</a:t>
            </a:r>
          </a:p>
          <a:p>
            <a:pPr algn="r" rtl="1">
              <a:lnSpc>
                <a:spcPct val="150000"/>
              </a:lnSpc>
            </a:pPr>
            <a:r>
              <a:rPr lang="fa-IR" sz="2400" dirty="0">
                <a:solidFill>
                  <a:schemeClr val="bg1"/>
                </a:solidFill>
                <a:cs typeface="B Lotus" panose="00000400000000000000" pitchFamily="2" charset="-78"/>
              </a:rPr>
              <a:t>کسب رتبه های برتر در جشن خانه موسیقی</a:t>
            </a:r>
          </a:p>
          <a:p>
            <a:pPr algn="r" rtl="1">
              <a:lnSpc>
                <a:spcPct val="150000"/>
              </a:lnSpc>
            </a:pPr>
            <a:r>
              <a:rPr lang="fa-IR" sz="2400" dirty="0">
                <a:solidFill>
                  <a:schemeClr val="bg1"/>
                </a:solidFill>
                <a:cs typeface="B Lotus" panose="00000400000000000000" pitchFamily="2" charset="-78"/>
              </a:rPr>
              <a:t>کسب رتبه برتر در جشنواره بین المللی فجر در بخش سینما، تئاتر،و موسیقی</a:t>
            </a:r>
          </a:p>
          <a:p>
            <a:pPr algn="r" rtl="1">
              <a:lnSpc>
                <a:spcPct val="150000"/>
              </a:lnSpc>
            </a:pPr>
            <a:r>
              <a:rPr lang="fa-IR" sz="2400" dirty="0">
                <a:solidFill>
                  <a:schemeClr val="bg1"/>
                </a:solidFill>
                <a:cs typeface="B Lotus" panose="00000400000000000000" pitchFamily="2" charset="-78"/>
              </a:rPr>
              <a:t>کسب رتبه های برتر در جشنواره های مختلف دانشجویی (حرکت، رویش، قرآن و عفت)</a:t>
            </a:r>
          </a:p>
          <a:p>
            <a:pPr algn="r" rtl="1">
              <a:lnSpc>
                <a:spcPct val="150000"/>
              </a:lnSpc>
            </a:pPr>
            <a:r>
              <a:rPr lang="fa-IR" sz="2400" dirty="0">
                <a:solidFill>
                  <a:schemeClr val="bg1"/>
                </a:solidFill>
                <a:cs typeface="B Lotus" panose="00000400000000000000" pitchFamily="2" charset="-78"/>
              </a:rPr>
              <a:t>کسب رتبه و افتخار در جشنواره بین المللی امید</a:t>
            </a:r>
          </a:p>
          <a:p>
            <a:pPr algn="r" rtl="1">
              <a:lnSpc>
                <a:spcPct val="150000"/>
              </a:lnSpc>
            </a:pPr>
            <a:r>
              <a:rPr lang="fa-IR" sz="2400" dirty="0">
                <a:solidFill>
                  <a:schemeClr val="bg1"/>
                </a:solidFill>
                <a:cs typeface="B Lotus" panose="00000400000000000000" pitchFamily="2" charset="-78"/>
              </a:rPr>
              <a:t>کسب رتبه و افتخار در جشنواره تئاتر استان البرز</a:t>
            </a:r>
          </a:p>
          <a:p>
            <a:pPr algn="r" rtl="1">
              <a:lnSpc>
                <a:spcPct val="150000"/>
              </a:lnSpc>
            </a:pPr>
            <a:r>
              <a:rPr lang="fa-IR" sz="2400" dirty="0">
                <a:solidFill>
                  <a:schemeClr val="bg1"/>
                </a:solidFill>
                <a:cs typeface="B Lotus" panose="00000400000000000000" pitchFamily="2" charset="-78"/>
              </a:rPr>
              <a:t>کسب رتبه و افتخار در جشنواره ملی فیلم و عکس</a:t>
            </a:r>
          </a:p>
        </p:txBody>
      </p:sp>
    </p:spTree>
    <p:extLst>
      <p:ext uri="{BB962C8B-B14F-4D97-AF65-F5344CB8AC3E}">
        <p14:creationId xmlns:p14="http://schemas.microsoft.com/office/powerpoint/2010/main" val="1739046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253" y="1060502"/>
            <a:ext cx="9404723" cy="1400530"/>
          </a:xfrm>
        </p:spPr>
        <p:txBody>
          <a:bodyPr/>
          <a:lstStyle/>
          <a:p>
            <a:pPr algn="ctr" rtl="1"/>
            <a:r>
              <a:rPr lang="fa-IR" sz="3600" dirty="0">
                <a:solidFill>
                  <a:schemeClr val="bg1"/>
                </a:solidFill>
                <a:cs typeface="B Titr" panose="00000700000000000000" pitchFamily="2" charset="-78"/>
              </a:rPr>
              <a:t>در پایان </a:t>
            </a:r>
            <a:br>
              <a:rPr lang="fa-IR" sz="3600" dirty="0">
                <a:solidFill>
                  <a:schemeClr val="bg1"/>
                </a:solidFill>
                <a:cs typeface="B Titr" panose="00000700000000000000" pitchFamily="2" charset="-78"/>
              </a:rPr>
            </a:br>
            <a:r>
              <a:rPr lang="fa-IR" sz="3600" dirty="0">
                <a:solidFill>
                  <a:schemeClr val="bg1"/>
                </a:solidFill>
                <a:cs typeface="B Titr" panose="00000700000000000000" pitchFamily="2" charset="-78"/>
              </a:rPr>
              <a:t>مستندی کوتاه از دستاوردهای آموزشی و هنری مرکز</a:t>
            </a:r>
            <a:endParaRPr lang="en-US" sz="3600" dirty="0">
              <a:solidFill>
                <a:schemeClr val="bg1"/>
              </a:solidFill>
              <a:cs typeface="B Titr" panose="00000700000000000000" pitchFamily="2" charset="-78"/>
            </a:endParaRPr>
          </a:p>
        </p:txBody>
      </p:sp>
      <p:sp>
        <p:nvSpPr>
          <p:cNvPr id="5" name="TextBox 4">
            <a:extLst>
              <a:ext uri="{FF2B5EF4-FFF2-40B4-BE49-F238E27FC236}">
                <a16:creationId xmlns:a16="http://schemas.microsoft.com/office/drawing/2014/main" id="{AB1B78F7-2513-4098-A263-85006110B20B}"/>
              </a:ext>
            </a:extLst>
          </p:cNvPr>
          <p:cNvSpPr txBox="1"/>
          <p:nvPr/>
        </p:nvSpPr>
        <p:spPr>
          <a:xfrm>
            <a:off x="4509856" y="3157322"/>
            <a:ext cx="4154750" cy="369332"/>
          </a:xfrm>
          <a:prstGeom prst="rect">
            <a:avLst/>
          </a:prstGeom>
          <a:noFill/>
        </p:spPr>
        <p:txBody>
          <a:bodyPr wrap="square" rtlCol="0">
            <a:spAutoFit/>
          </a:bodyPr>
          <a:lstStyle/>
          <a:p>
            <a:r>
              <a:rPr lang="fa-IR" b="1" dirty="0">
                <a:solidFill>
                  <a:schemeClr val="accent2">
                    <a:lumMod val="75000"/>
                  </a:schemeClr>
                </a:solidFill>
                <a:hlinkClick r:id="rId2" action="ppaction://hlinkfile">
                  <a:extLst>
                    <a:ext uri="{A12FA001-AC4F-418D-AE19-62706E023703}">
                      <ahyp:hlinkClr xmlns:ahyp="http://schemas.microsoft.com/office/drawing/2018/hyperlinkcolor" val="tx"/>
                    </a:ext>
                  </a:extLst>
                </a:hlinkClick>
              </a:rPr>
              <a:t>کارنامه مرکز علمی و کاربردی واحد 46</a:t>
            </a:r>
            <a:endParaRPr lang="en-US" b="1" dirty="0">
              <a:solidFill>
                <a:schemeClr val="accent2">
                  <a:lumMod val="75000"/>
                </a:schemeClr>
              </a:solidFill>
            </a:endParaRPr>
          </a:p>
        </p:txBody>
      </p:sp>
      <p:sp>
        <p:nvSpPr>
          <p:cNvPr id="7" name="TextBox 6">
            <a:extLst>
              <a:ext uri="{FF2B5EF4-FFF2-40B4-BE49-F238E27FC236}">
                <a16:creationId xmlns:a16="http://schemas.microsoft.com/office/drawing/2014/main" id="{56E65B60-A420-4ADD-9AD4-3CCE8CBA3001}"/>
              </a:ext>
            </a:extLst>
          </p:cNvPr>
          <p:cNvSpPr txBox="1"/>
          <p:nvPr/>
        </p:nvSpPr>
        <p:spPr>
          <a:xfrm>
            <a:off x="4643021" y="3853612"/>
            <a:ext cx="4234649" cy="369332"/>
          </a:xfrm>
          <a:prstGeom prst="rect">
            <a:avLst/>
          </a:prstGeom>
          <a:noFill/>
        </p:spPr>
        <p:txBody>
          <a:bodyPr wrap="square" rtlCol="0">
            <a:spAutoFit/>
          </a:bodyPr>
          <a:lstStyle/>
          <a:p>
            <a:r>
              <a:rPr lang="fa-IR" b="1" dirty="0">
                <a:solidFill>
                  <a:schemeClr val="accent2">
                    <a:lumMod val="75000"/>
                  </a:schemeClr>
                </a:solidFill>
                <a:hlinkClick r:id="rId3" action="ppaction://hlinkfile">
                  <a:extLst>
                    <a:ext uri="{A12FA001-AC4F-418D-AE19-62706E023703}">
                      <ahyp:hlinkClr xmlns:ahyp="http://schemas.microsoft.com/office/drawing/2018/hyperlinkcolor" val="tx"/>
                    </a:ext>
                  </a:extLst>
                </a:hlinkClick>
              </a:rPr>
              <a:t>کارگاه های مرکز علمی و کاربردی 46</a:t>
            </a:r>
            <a:endParaRPr lang="en-US" b="1" dirty="0">
              <a:solidFill>
                <a:schemeClr val="accent2">
                  <a:lumMod val="75000"/>
                </a:schemeClr>
              </a:solidFill>
            </a:endParaRPr>
          </a:p>
        </p:txBody>
      </p:sp>
    </p:spTree>
    <p:extLst>
      <p:ext uri="{BB962C8B-B14F-4D97-AF65-F5344CB8AC3E}">
        <p14:creationId xmlns:p14="http://schemas.microsoft.com/office/powerpoint/2010/main" val="1665270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1211" y="528918"/>
            <a:ext cx="9404723" cy="1400530"/>
          </a:xfrm>
        </p:spPr>
        <p:txBody>
          <a:bodyPr/>
          <a:lstStyle/>
          <a:p>
            <a:pPr algn="ctr"/>
            <a:r>
              <a:rPr lang="fa-IR" sz="3600" dirty="0">
                <a:solidFill>
                  <a:schemeClr val="bg1"/>
                </a:solidFill>
                <a:cs typeface="B Titr" panose="00000700000000000000" pitchFamily="2" charset="-78"/>
              </a:rPr>
              <a:t>بخش اول: معرفی مرکز</a:t>
            </a:r>
            <a:endParaRPr lang="en-US" sz="3600" dirty="0">
              <a:solidFill>
                <a:schemeClr val="bg1"/>
              </a:solidFill>
              <a:cs typeface="B Titr" panose="00000700000000000000" pitchFamily="2" charset="-78"/>
            </a:endParaRPr>
          </a:p>
        </p:txBody>
      </p:sp>
      <p:sp>
        <p:nvSpPr>
          <p:cNvPr id="4" name="TextBox 3"/>
          <p:cNvSpPr txBox="1"/>
          <p:nvPr/>
        </p:nvSpPr>
        <p:spPr>
          <a:xfrm>
            <a:off x="1511300" y="1727200"/>
            <a:ext cx="8674100" cy="4628190"/>
          </a:xfrm>
          <a:prstGeom prst="rect">
            <a:avLst/>
          </a:prstGeom>
          <a:noFill/>
        </p:spPr>
        <p:txBody>
          <a:bodyPr wrap="square" rtlCol="0">
            <a:spAutoFit/>
          </a:bodyPr>
          <a:lstStyle/>
          <a:p>
            <a:pPr algn="just" rtl="1">
              <a:lnSpc>
                <a:spcPct val="150000"/>
              </a:lnSpc>
            </a:pPr>
            <a:r>
              <a:rPr lang="fa-IR" b="1" dirty="0">
                <a:solidFill>
                  <a:schemeClr val="bg1"/>
                </a:solidFill>
                <a:cs typeface="B Lotus" panose="00000400000000000000" pitchFamily="2" charset="-78"/>
              </a:rPr>
              <a:t>واحد فرهنگ و هنر ۴۶ تهران فعالیت خود را از سال ۱۳۸۲ آغاز کرده و در طول بیش از دو دهه، به‌عنوان یکی از موفق‌ترین و پیشروترین مراکز آموزشی در حوزه فرهنگ و هنر شناخته می‌شود. این مرکز تاکنون بیش از 7230 دانشجو را در رشته‌های مختلف هنری و مهارتی تحت آموزش قرار داده و همواره در توسعه آموزش‌های نوین و کاربست‌محور پیشتاز بوده است.</a:t>
            </a:r>
          </a:p>
          <a:p>
            <a:pPr algn="just" rtl="1">
              <a:lnSpc>
                <a:spcPct val="150000"/>
              </a:lnSpc>
            </a:pPr>
            <a:r>
              <a:rPr lang="fa-IR" b="1" dirty="0">
                <a:solidFill>
                  <a:schemeClr val="bg1"/>
                </a:solidFill>
                <a:cs typeface="B Lotus" panose="00000400000000000000" pitchFamily="2" charset="-78"/>
              </a:rPr>
              <a:t>از جمله افتخارات شاخص این واحد می‌توان به ثبت نخستین ارکستر رسمی دانشگاهی کشور اشاره کرد که آن را به الگویی متمایز در میان مراکز علمی‌کاربردی تبدیل کرده است. همچنین این واحد به‌عنوان تنها مرکز ارائه‌دهنده رشته‌های تخصصی کوچینگ و زبان چینی در میان مراکز مشابه شناخته می‌شود.جایگاه ممتاز این واحد مرهون حضور اساتید مجرب، متخصص و به‌روز، برنامه‌های آموزشی مبتنی بر نیاز بازار کار و ایجاد بستری پویا برای پرورش خلاقیت و مهارت‌های عملی هنرجویان است. به همین دلیل، واحد فرهنگ و هنر ۴۶ تهران همواره در زمره برترین مراکز فرهنگ و هنر کشور قرار دارد و به‌عنوان مرجع مطمئن برای علاقه‌مندان به تحصیلات مهارتی و هنری شناخته می‌شود.</a:t>
            </a:r>
            <a:endParaRPr lang="en-US" dirty="0">
              <a:solidFill>
                <a:schemeClr val="bg1"/>
              </a:solidFill>
              <a:cs typeface="B Lotus" panose="00000400000000000000" pitchFamily="2" charset="-78"/>
            </a:endParaRPr>
          </a:p>
        </p:txBody>
      </p:sp>
    </p:spTree>
    <p:extLst>
      <p:ext uri="{BB962C8B-B14F-4D97-AF65-F5344CB8AC3E}">
        <p14:creationId xmlns:p14="http://schemas.microsoft.com/office/powerpoint/2010/main" val="418355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92400" y="254000"/>
            <a:ext cx="5816600" cy="646331"/>
          </a:xfrm>
          <a:prstGeom prst="rect">
            <a:avLst/>
          </a:prstGeom>
          <a:noFill/>
        </p:spPr>
        <p:txBody>
          <a:bodyPr wrap="square" rtlCol="0">
            <a:spAutoFit/>
          </a:bodyPr>
          <a:lstStyle/>
          <a:p>
            <a:pPr algn="ctr" rtl="1"/>
            <a:r>
              <a:rPr lang="fa-IR" sz="3600" b="1" dirty="0">
                <a:solidFill>
                  <a:schemeClr val="bg1"/>
                </a:solidFill>
                <a:cs typeface="B Lotus" panose="00000400000000000000" pitchFamily="2" charset="-78"/>
              </a:rPr>
              <a:t>امکانات و تجهیزات مرکز</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1327" y="1047502"/>
            <a:ext cx="3149017" cy="2361763"/>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3027" y="4024141"/>
            <a:ext cx="3079523" cy="2309642"/>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0900" y="4076700"/>
            <a:ext cx="3009444" cy="2257083"/>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0062" y="1142534"/>
            <a:ext cx="3025338" cy="2269004"/>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6281" y="1104950"/>
            <a:ext cx="4165600" cy="2369185"/>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05233" y="4012858"/>
            <a:ext cx="3094567" cy="2320925"/>
          </a:xfrm>
          <a:prstGeom prst="rect">
            <a:avLst/>
          </a:prstGeom>
        </p:spPr>
      </p:pic>
    </p:spTree>
    <p:extLst>
      <p:ext uri="{BB962C8B-B14F-4D97-AF65-F5344CB8AC3E}">
        <p14:creationId xmlns:p14="http://schemas.microsoft.com/office/powerpoint/2010/main" val="146061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6700" y="124332"/>
            <a:ext cx="8026400" cy="882596"/>
          </a:xfrm>
        </p:spPr>
        <p:txBody>
          <a:bodyPr/>
          <a:lstStyle/>
          <a:p>
            <a:pPr algn="ctr"/>
            <a:r>
              <a:rPr lang="fa-IR" sz="4800" dirty="0">
                <a:solidFill>
                  <a:schemeClr val="bg1"/>
                </a:solidFill>
                <a:cs typeface="B Titr" panose="00000700000000000000" pitchFamily="2" charset="-78"/>
              </a:rPr>
              <a:t>امکانات مرکز</a:t>
            </a:r>
            <a:endParaRPr lang="en-US" sz="4800" dirty="0">
              <a:solidFill>
                <a:schemeClr val="bg1"/>
              </a:solidFill>
              <a:cs typeface="B Titr" panose="00000700000000000000" pitchFamily="2" charset="-78"/>
            </a:endParaRPr>
          </a:p>
        </p:txBody>
      </p:sp>
      <p:sp>
        <p:nvSpPr>
          <p:cNvPr id="5" name="Content Placeholder 2"/>
          <p:cNvSpPr>
            <a:spLocks noGrp="1"/>
          </p:cNvSpPr>
          <p:nvPr>
            <p:ph idx="1"/>
          </p:nvPr>
        </p:nvSpPr>
        <p:spPr>
          <a:xfrm>
            <a:off x="6477001" y="1866269"/>
            <a:ext cx="4584700" cy="2197731"/>
          </a:xfrm>
        </p:spPr>
        <p:txBody>
          <a:bodyPr>
            <a:noAutofit/>
          </a:bodyPr>
          <a:lstStyle/>
          <a:p>
            <a:pPr marL="0" indent="0" algn="r" rtl="1">
              <a:buNone/>
            </a:pPr>
            <a:r>
              <a:rPr lang="fa-IR" sz="3200" dirty="0">
                <a:solidFill>
                  <a:schemeClr val="bg1"/>
                </a:solidFill>
                <a:cs typeface="B Lotus" panose="00000400000000000000" pitchFamily="2" charset="-78"/>
              </a:rPr>
              <a:t>استودیو فیملسازی</a:t>
            </a:r>
          </a:p>
          <a:p>
            <a:pPr marL="0" indent="0" algn="r" rtl="1">
              <a:buNone/>
            </a:pPr>
            <a:r>
              <a:rPr lang="fa-IR" sz="3200" dirty="0">
                <a:solidFill>
                  <a:schemeClr val="bg1"/>
                </a:solidFill>
                <a:cs typeface="B Lotus" panose="00000400000000000000" pitchFamily="2" charset="-78"/>
              </a:rPr>
              <a:t>پلاتوهای بازیگری</a:t>
            </a:r>
          </a:p>
          <a:p>
            <a:pPr marL="0" indent="0" algn="r" rtl="1">
              <a:buNone/>
            </a:pPr>
            <a:r>
              <a:rPr lang="fa-IR" sz="3200" dirty="0">
                <a:solidFill>
                  <a:schemeClr val="bg1"/>
                </a:solidFill>
                <a:cs typeface="B Lotus" panose="00000400000000000000" pitchFamily="2" charset="-78"/>
              </a:rPr>
              <a:t>سالن اجتماعات</a:t>
            </a:r>
          </a:p>
          <a:p>
            <a:pPr marL="0" marR="0" indent="0" algn="r" rtl="1">
              <a:buNone/>
            </a:pPr>
            <a:r>
              <a:rPr lang="fa-IR" sz="3200" dirty="0">
                <a:solidFill>
                  <a:srgbClr val="000000"/>
                </a:solidFill>
                <a:latin typeface="Century Gothic" panose="020B0502020202020204" pitchFamily="34" charset="0"/>
                <a:cs typeface="B Lotus" panose="00000400000000000000" pitchFamily="2" charset="-78"/>
              </a:rPr>
              <a:t>کارگاه های موسیقی</a:t>
            </a:r>
          </a:p>
          <a:p>
            <a:pPr marL="0" marR="0" indent="0" algn="r" rtl="1">
              <a:buNone/>
            </a:pPr>
            <a:r>
              <a:rPr lang="fa-IR" sz="3200" dirty="0">
                <a:solidFill>
                  <a:srgbClr val="000000"/>
                </a:solidFill>
                <a:latin typeface="Century Gothic" panose="020B0502020202020204" pitchFamily="34" charset="0"/>
                <a:cs typeface="B Lotus" panose="00000400000000000000" pitchFamily="2" charset="-78"/>
              </a:rPr>
              <a:t>کارگاه عکاسی</a:t>
            </a:r>
          </a:p>
          <a:p>
            <a:pPr marL="0" indent="0" algn="r" rtl="1">
              <a:buNone/>
            </a:pPr>
            <a:endParaRPr lang="en-US" sz="3200" dirty="0">
              <a:solidFill>
                <a:schemeClr val="bg1"/>
              </a:solidFill>
              <a:cs typeface="B Lotus" panose="00000400000000000000" pitchFamily="2" charset="-78"/>
            </a:endParaRPr>
          </a:p>
        </p:txBody>
      </p:sp>
      <p:sp>
        <p:nvSpPr>
          <p:cNvPr id="6" name="Rectangle 5"/>
          <p:cNvSpPr/>
          <p:nvPr/>
        </p:nvSpPr>
        <p:spPr>
          <a:xfrm>
            <a:off x="0" y="1952536"/>
            <a:ext cx="6096000" cy="2623795"/>
          </a:xfrm>
          <a:prstGeom prst="rect">
            <a:avLst/>
          </a:prstGeom>
        </p:spPr>
        <p:txBody>
          <a:bodyPr>
            <a:spAutoFit/>
          </a:bodyPr>
          <a:lstStyle/>
          <a:p>
            <a:pPr algn="r" rtl="1">
              <a:lnSpc>
                <a:spcPct val="150000"/>
              </a:lnSpc>
            </a:pPr>
            <a:r>
              <a:rPr lang="fa-IR" sz="2800" dirty="0">
                <a:solidFill>
                  <a:srgbClr val="000000"/>
                </a:solidFill>
                <a:latin typeface="Century Gothic" panose="020B0502020202020204" pitchFamily="34" charset="0"/>
                <a:cs typeface="B Lotus" panose="00000400000000000000" pitchFamily="2" charset="-78"/>
              </a:rPr>
              <a:t>کتابخانه</a:t>
            </a:r>
          </a:p>
          <a:p>
            <a:pPr algn="r" rtl="1">
              <a:lnSpc>
                <a:spcPct val="150000"/>
              </a:lnSpc>
            </a:pPr>
            <a:r>
              <a:rPr lang="fa-IR" sz="2800" dirty="0">
                <a:solidFill>
                  <a:schemeClr val="bg1"/>
                </a:solidFill>
                <a:cs typeface="B Lotus" panose="00000400000000000000" pitchFamily="2" charset="-78"/>
              </a:rPr>
              <a:t>کارگاه کامپیوتر مجهز به سیستم های کامپیوتری</a:t>
            </a:r>
          </a:p>
          <a:p>
            <a:pPr algn="r" rtl="1">
              <a:lnSpc>
                <a:spcPct val="150000"/>
              </a:lnSpc>
            </a:pPr>
            <a:r>
              <a:rPr lang="fa-IR" sz="2800" dirty="0">
                <a:solidFill>
                  <a:schemeClr val="bg1"/>
                </a:solidFill>
                <a:cs typeface="B Lotus" panose="00000400000000000000" pitchFamily="2" charset="-78"/>
              </a:rPr>
              <a:t>کارگاه گریم</a:t>
            </a:r>
          </a:p>
          <a:p>
            <a:pPr algn="r" rtl="1">
              <a:lnSpc>
                <a:spcPct val="150000"/>
              </a:lnSpc>
            </a:pPr>
            <a:r>
              <a:rPr lang="fa-IR" sz="2800" dirty="0">
                <a:solidFill>
                  <a:schemeClr val="bg1"/>
                </a:solidFill>
                <a:cs typeface="B Lotus" panose="00000400000000000000" pitchFamily="2" charset="-78"/>
              </a:rPr>
              <a:t>کارگاه گرافیک</a:t>
            </a:r>
            <a:endParaRPr lang="en-US" sz="2800" dirty="0">
              <a:solidFill>
                <a:srgbClr val="000000"/>
              </a:solidFill>
              <a:latin typeface="Century Gothic" panose="020B0502020202020204" pitchFamily="34" charset="0"/>
              <a:cs typeface="B Lotus" panose="00000400000000000000" pitchFamily="2" charset="-78"/>
            </a:endParaRPr>
          </a:p>
        </p:txBody>
      </p:sp>
    </p:spTree>
    <p:extLst>
      <p:ext uri="{BB962C8B-B14F-4D97-AF65-F5344CB8AC3E}">
        <p14:creationId xmlns:p14="http://schemas.microsoft.com/office/powerpoint/2010/main" val="71718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6900" y="655918"/>
            <a:ext cx="3302505" cy="22016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0053" y="572589"/>
            <a:ext cx="3152119" cy="236408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3709" y="3288669"/>
            <a:ext cx="2300192" cy="306692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 y="3288669"/>
            <a:ext cx="4019966" cy="3066923"/>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2820" y="586245"/>
            <a:ext cx="3215883" cy="227134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0744" y="3288669"/>
            <a:ext cx="2002292" cy="306692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89879" y="3288669"/>
            <a:ext cx="2223607" cy="3066924"/>
          </a:xfrm>
          <a:prstGeom prst="rect">
            <a:avLst/>
          </a:prstGeom>
        </p:spPr>
      </p:pic>
    </p:spTree>
    <p:extLst>
      <p:ext uri="{BB962C8B-B14F-4D97-AF65-F5344CB8AC3E}">
        <p14:creationId xmlns:p14="http://schemas.microsoft.com/office/powerpoint/2010/main" val="318576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1" y="452718"/>
            <a:ext cx="9404723" cy="1400530"/>
          </a:xfrm>
        </p:spPr>
        <p:txBody>
          <a:bodyPr/>
          <a:lstStyle/>
          <a:p>
            <a:pPr algn="ctr"/>
            <a:r>
              <a:rPr lang="fa-IR" dirty="0">
                <a:solidFill>
                  <a:schemeClr val="bg1"/>
                </a:solidFill>
                <a:cs typeface="B Titr" panose="00000700000000000000" pitchFamily="2" charset="-78"/>
              </a:rPr>
              <a:t>معرفی رشته های مرکز</a:t>
            </a:r>
            <a:endParaRPr lang="en-US" dirty="0">
              <a:solidFill>
                <a:schemeClr val="bg1"/>
              </a:solidFill>
              <a:cs typeface="B Titr" panose="00000700000000000000" pitchFamily="2" charset="-78"/>
            </a:endParaRPr>
          </a:p>
        </p:txBody>
      </p:sp>
      <p:sp>
        <p:nvSpPr>
          <p:cNvPr id="3" name="Content Placeholder 2"/>
          <p:cNvSpPr>
            <a:spLocks noGrp="1"/>
          </p:cNvSpPr>
          <p:nvPr>
            <p:ph idx="1"/>
          </p:nvPr>
        </p:nvSpPr>
        <p:spPr>
          <a:xfrm>
            <a:off x="7350125" y="1866044"/>
            <a:ext cx="3763353" cy="4195481"/>
          </a:xfrm>
        </p:spPr>
        <p:txBody>
          <a:bodyPr>
            <a:noAutofit/>
          </a:bodyPr>
          <a:lstStyle/>
          <a:p>
            <a:pPr algn="r" rtl="1">
              <a:buFont typeface="Wingdings" panose="05000000000000000000" pitchFamily="2" charset="2"/>
              <a:buChar char="Ø"/>
            </a:pPr>
            <a:r>
              <a:rPr lang="fa-IR" b="1" dirty="0">
                <a:solidFill>
                  <a:schemeClr val="bg1"/>
                </a:solidFill>
                <a:cs typeface="B Lotus" panose="00000400000000000000" pitchFamily="2" charset="-78"/>
              </a:rPr>
              <a:t>بازیگری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موسیقی- نوازندگی سازهای کوبه ای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موسیقی-آواز ایرانی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موسیقی-نوازندگی سازهای زهی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موسیقی-نوازندگی ساز کلاسیک</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موسیقی-نوازندگی پیانو</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موسیقی-نوازندگی ساز ایرانی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موسیقی- آواز تلفیقی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موسیقی-نوازندگی ساز بادی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مترجمی زبان انگلیسی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r>
              <a:rPr lang="fa-IR" dirty="0">
                <a:solidFill>
                  <a:schemeClr val="bg1"/>
                </a:solidFill>
                <a:cs typeface="B Lotus" panose="00000400000000000000" pitchFamily="2" charset="-78"/>
              </a:rPr>
              <a:t>مترجمی زبان چینی</a:t>
            </a:r>
            <a:endParaRPr lang="en-US" dirty="0">
              <a:solidFill>
                <a:schemeClr val="bg1"/>
              </a:solidFill>
              <a:cs typeface="B Lotus" panose="00000400000000000000" pitchFamily="2" charset="-78"/>
            </a:endParaRPr>
          </a:p>
          <a:p>
            <a:pPr lvl="0" algn="r" rtl="1">
              <a:buFont typeface="Wingdings" panose="05000000000000000000" pitchFamily="2" charset="2"/>
              <a:buChar char="Ø"/>
            </a:pPr>
            <a:endParaRPr lang="en-US" dirty="0">
              <a:solidFill>
                <a:schemeClr val="bg1"/>
              </a:solidFill>
              <a:cs typeface="B Lotus" panose="00000400000000000000" pitchFamily="2" charset="-78"/>
            </a:endParaRPr>
          </a:p>
          <a:p>
            <a:pPr algn="r" rtl="1">
              <a:buFont typeface="Wingdings" panose="05000000000000000000" pitchFamily="2" charset="2"/>
              <a:buChar char="Ø"/>
            </a:pPr>
            <a:endParaRPr lang="en-US" dirty="0">
              <a:solidFill>
                <a:schemeClr val="bg1"/>
              </a:solidFill>
              <a:cs typeface="B Lotus" panose="00000400000000000000" pitchFamily="2" charset="-78"/>
            </a:endParaRPr>
          </a:p>
        </p:txBody>
      </p:sp>
      <p:sp>
        <p:nvSpPr>
          <p:cNvPr id="4" name="Rectangle 3"/>
          <p:cNvSpPr/>
          <p:nvPr/>
        </p:nvSpPr>
        <p:spPr>
          <a:xfrm>
            <a:off x="-2576286" y="1932888"/>
            <a:ext cx="7185660" cy="4670509"/>
          </a:xfrm>
          <a:prstGeom prst="rect">
            <a:avLst/>
          </a:prstGeom>
        </p:spPr>
        <p:txBody>
          <a:bodyPr wrap="square">
            <a:spAutoFit/>
          </a:bodyPr>
          <a:lstStyle/>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روابط عمومی</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مدیریت کسب و کار</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سینما-فیلم‌سازی</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سینما-تدوین فیلم</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سینما- کمک کارگردانی</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سینما-بازیگری</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گریم</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طراحی لباس</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هنرهای تجسمی-عکاسی</a:t>
            </a:r>
            <a:endParaRPr lang="en-US" sz="2000" dirty="0">
              <a:solidFill>
                <a:schemeClr val="bg1"/>
              </a:solidFill>
              <a:cs typeface="B Lotus" panose="00000400000000000000" pitchFamily="2" charset="-78"/>
            </a:endParaRPr>
          </a:p>
          <a:p>
            <a:pPr marL="342900" lvl="0" indent="-342900" algn="r" rtl="1">
              <a:lnSpc>
                <a:spcPct val="150000"/>
              </a:lnSpc>
              <a:buFont typeface="Wingdings" panose="05000000000000000000" pitchFamily="2" charset="2"/>
              <a:buChar char="Ø"/>
            </a:pPr>
            <a:r>
              <a:rPr lang="fa-IR" sz="2000" dirty="0">
                <a:solidFill>
                  <a:schemeClr val="bg1"/>
                </a:solidFill>
                <a:cs typeface="B Lotus" panose="00000400000000000000" pitchFamily="2" charset="-78"/>
              </a:rPr>
              <a:t>طراحی گرافیک</a:t>
            </a:r>
            <a:endParaRPr lang="en-US" sz="2000" dirty="0">
              <a:solidFill>
                <a:schemeClr val="bg1"/>
              </a:solidFill>
              <a:cs typeface="B Lotus" panose="00000400000000000000" pitchFamily="2" charset="-78"/>
            </a:endParaRPr>
          </a:p>
        </p:txBody>
      </p:sp>
      <p:sp>
        <p:nvSpPr>
          <p:cNvPr id="5" name="Title 1"/>
          <p:cNvSpPr txBox="1">
            <a:spLocks/>
          </p:cNvSpPr>
          <p:nvPr/>
        </p:nvSpPr>
        <p:spPr>
          <a:xfrm>
            <a:off x="4913311" y="1341718"/>
            <a:ext cx="2287589" cy="511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2400" dirty="0">
                <a:solidFill>
                  <a:schemeClr val="bg1"/>
                </a:solidFill>
                <a:cs typeface="B Titr" panose="00000700000000000000" pitchFamily="2" charset="-78"/>
              </a:rPr>
              <a:t>مقطع کاردانی</a:t>
            </a:r>
            <a:endParaRPr lang="en-US" sz="2400" dirty="0">
              <a:solidFill>
                <a:schemeClr val="bg1"/>
              </a:solidFill>
              <a:cs typeface="B Titr" panose="00000700000000000000" pitchFamily="2" charset="-78"/>
            </a:endParaRPr>
          </a:p>
        </p:txBody>
      </p:sp>
    </p:spTree>
    <p:extLst>
      <p:ext uri="{BB962C8B-B14F-4D97-AF65-F5344CB8AC3E}">
        <p14:creationId xmlns:p14="http://schemas.microsoft.com/office/powerpoint/2010/main" val="3266190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4711" y="414618"/>
            <a:ext cx="9404723" cy="1400530"/>
          </a:xfrm>
        </p:spPr>
        <p:txBody>
          <a:bodyPr/>
          <a:lstStyle/>
          <a:p>
            <a:pPr algn="ctr"/>
            <a:r>
              <a:rPr lang="fa-IR" dirty="0">
                <a:solidFill>
                  <a:schemeClr val="bg1"/>
                </a:solidFill>
                <a:cs typeface="B Titr" panose="00000700000000000000" pitchFamily="2" charset="-78"/>
              </a:rPr>
              <a:t>معرفی رشته‌های مرکز</a:t>
            </a:r>
            <a:endParaRPr lang="en-US" dirty="0">
              <a:solidFill>
                <a:schemeClr val="bg1"/>
              </a:solidFill>
              <a:cs typeface="B Titr" panose="00000700000000000000" pitchFamily="2" charset="-78"/>
            </a:endParaRPr>
          </a:p>
        </p:txBody>
      </p:sp>
      <p:sp>
        <p:nvSpPr>
          <p:cNvPr id="5" name="Title 1"/>
          <p:cNvSpPr txBox="1">
            <a:spLocks/>
          </p:cNvSpPr>
          <p:nvPr/>
        </p:nvSpPr>
        <p:spPr>
          <a:xfrm>
            <a:off x="4672011" y="1303618"/>
            <a:ext cx="2287589" cy="511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a-IR" sz="2400" dirty="0">
                <a:solidFill>
                  <a:schemeClr val="bg1"/>
                </a:solidFill>
                <a:cs typeface="B Titr" panose="00000700000000000000" pitchFamily="2" charset="-78"/>
              </a:rPr>
              <a:t>مقطع کارشناسی</a:t>
            </a:r>
            <a:endParaRPr lang="en-US" sz="2400" dirty="0">
              <a:solidFill>
                <a:schemeClr val="bg1"/>
              </a:solidFill>
              <a:cs typeface="B Titr" panose="00000700000000000000" pitchFamily="2" charset="-78"/>
            </a:endParaRPr>
          </a:p>
        </p:txBody>
      </p:sp>
      <p:sp>
        <p:nvSpPr>
          <p:cNvPr id="6" name="Content Placeholder 2"/>
          <p:cNvSpPr>
            <a:spLocks noGrp="1"/>
          </p:cNvSpPr>
          <p:nvPr>
            <p:ph idx="1"/>
          </p:nvPr>
        </p:nvSpPr>
        <p:spPr>
          <a:xfrm>
            <a:off x="6755040" y="2141818"/>
            <a:ext cx="3763353" cy="4195481"/>
          </a:xfrm>
        </p:spPr>
        <p:txBody>
          <a:bodyPr>
            <a:noAutofit/>
          </a:bodyPr>
          <a:lstStyle/>
          <a:p>
            <a:pPr marL="0" marR="7200" indent="0" algn="justLow" rtl="1">
              <a:buNone/>
            </a:pPr>
            <a:r>
              <a:rPr lang="fa-IR" dirty="0">
                <a:solidFill>
                  <a:schemeClr val="bg1"/>
                </a:solidFill>
                <a:cs typeface="B Nazanin" panose="00000400000000000000" pitchFamily="2" charset="-78"/>
              </a:rPr>
              <a:t>روابط عمومی</a:t>
            </a:r>
          </a:p>
          <a:p>
            <a:pPr marL="0" indent="0" algn="justLow" rtl="1">
              <a:buNone/>
            </a:pPr>
            <a:r>
              <a:rPr lang="fa-IR" dirty="0">
                <a:solidFill>
                  <a:schemeClr val="bg1"/>
                </a:solidFill>
                <a:cs typeface="B Nazanin" panose="00000400000000000000" pitchFamily="2" charset="-78"/>
              </a:rPr>
              <a:t>مدیریت کسب و کار</a:t>
            </a:r>
          </a:p>
          <a:p>
            <a:pPr marL="0" indent="0" algn="justLow" rtl="1">
              <a:buNone/>
            </a:pPr>
            <a:r>
              <a:rPr lang="fa-IR" dirty="0">
                <a:solidFill>
                  <a:schemeClr val="bg1"/>
                </a:solidFill>
                <a:cs typeface="B Nazanin" panose="00000400000000000000" pitchFamily="2" charset="-78"/>
              </a:rPr>
              <a:t>کوچینگ شغلی</a:t>
            </a:r>
          </a:p>
          <a:p>
            <a:pPr marL="0" indent="0" algn="justLow" rtl="1">
              <a:buNone/>
            </a:pPr>
            <a:r>
              <a:rPr lang="fa-IR" dirty="0">
                <a:solidFill>
                  <a:schemeClr val="bg1"/>
                </a:solidFill>
                <a:cs typeface="B Nazanin" panose="00000400000000000000" pitchFamily="2" charset="-78"/>
              </a:rPr>
              <a:t>کوچینگ کسب و کار</a:t>
            </a:r>
          </a:p>
          <a:p>
            <a:pPr marL="0" indent="0" algn="justLow" rtl="1">
              <a:buNone/>
            </a:pPr>
            <a:r>
              <a:rPr lang="fa-IR" dirty="0">
                <a:solidFill>
                  <a:schemeClr val="bg1"/>
                </a:solidFill>
                <a:cs typeface="B Nazanin" panose="00000400000000000000" pitchFamily="2" charset="-78"/>
              </a:rPr>
              <a:t>مترجمی همزمان انگلیسی</a:t>
            </a:r>
          </a:p>
          <a:p>
            <a:pPr marL="0" indent="0" algn="justLow" rtl="1">
              <a:buNone/>
            </a:pPr>
            <a:r>
              <a:rPr lang="fa-IR" dirty="0">
                <a:solidFill>
                  <a:schemeClr val="bg1"/>
                </a:solidFill>
                <a:cs typeface="B Nazanin" panose="00000400000000000000" pitchFamily="2" charset="-78"/>
              </a:rPr>
              <a:t>موسیقی-آواز ایرانی</a:t>
            </a:r>
          </a:p>
          <a:p>
            <a:pPr marL="0" indent="0" algn="justLow" rtl="1">
              <a:buNone/>
            </a:pPr>
            <a:r>
              <a:rPr lang="fa-IR" dirty="0">
                <a:solidFill>
                  <a:schemeClr val="bg1"/>
                </a:solidFill>
                <a:cs typeface="B Nazanin" panose="00000400000000000000" pitchFamily="2" charset="-78"/>
              </a:rPr>
              <a:t>موسیقی- نوازندگی ساز ایرانی</a:t>
            </a:r>
          </a:p>
          <a:p>
            <a:pPr marL="0" indent="0" algn="justLow" rtl="1">
              <a:buNone/>
            </a:pPr>
            <a:r>
              <a:rPr lang="fa-IR" dirty="0">
                <a:solidFill>
                  <a:schemeClr val="bg1"/>
                </a:solidFill>
                <a:cs typeface="B Nazanin" panose="00000400000000000000" pitchFamily="2" charset="-78"/>
              </a:rPr>
              <a:t>موسیقی-نوازندگی ساز کلاسیک</a:t>
            </a:r>
          </a:p>
          <a:p>
            <a:pPr marL="0" indent="0" algn="justLow" rtl="1">
              <a:buNone/>
            </a:pPr>
            <a:r>
              <a:rPr lang="fa-IR" dirty="0">
                <a:solidFill>
                  <a:schemeClr val="bg1"/>
                </a:solidFill>
                <a:cs typeface="B Nazanin" panose="00000400000000000000" pitchFamily="2" charset="-78"/>
              </a:rPr>
              <a:t>موسیقی-آهنگسازی</a:t>
            </a:r>
          </a:p>
          <a:p>
            <a:pPr marL="0" indent="0" algn="justLow" rtl="1">
              <a:buNone/>
            </a:pPr>
            <a:r>
              <a:rPr lang="fa-IR" dirty="0">
                <a:solidFill>
                  <a:schemeClr val="bg1"/>
                </a:solidFill>
                <a:cs typeface="B Nazanin" panose="00000400000000000000" pitchFamily="2" charset="-78"/>
              </a:rPr>
              <a:t>سینما-تدوین فیلم</a:t>
            </a:r>
          </a:p>
        </p:txBody>
      </p:sp>
      <p:sp>
        <p:nvSpPr>
          <p:cNvPr id="7" name="Rectangle 6"/>
          <p:cNvSpPr/>
          <p:nvPr/>
        </p:nvSpPr>
        <p:spPr>
          <a:xfrm>
            <a:off x="-2184400" y="2310259"/>
            <a:ext cx="7185660" cy="3876959"/>
          </a:xfrm>
          <a:prstGeom prst="rect">
            <a:avLst/>
          </a:prstGeom>
        </p:spPr>
        <p:txBody>
          <a:bodyPr wrap="square">
            <a:spAutoFit/>
          </a:bodyPr>
          <a:lstStyle/>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سینما- کارگردانی</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گریم-چهره پردازی</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سینما-بازیگری</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طراحی گرافیک-رسانه‌های چاپی</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گرافیک- تصویربرداری</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عکاسی- مد و پوشاک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عکاسی-تبلیغات</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طراحی تکنولوژی دوخت</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lvl="0" algn="r" rtl="1">
              <a:lnSpc>
                <a:spcPct val="107000"/>
              </a:lnSpc>
              <a:spcAft>
                <a:spcPts val="800"/>
              </a:spcAft>
            </a:pP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هنرهای دیجیتال </a:t>
            </a:r>
            <a:r>
              <a:rPr lang="fa-IR" sz="2000" dirty="0">
                <a:solidFill>
                  <a:schemeClr val="bg1"/>
                </a:solidFill>
                <a:latin typeface="Calibri" panose="020F0502020204030204" pitchFamily="34" charset="0"/>
                <a:ea typeface="Calibri" panose="020F0502020204030204" pitchFamily="34" charset="0"/>
              </a:rPr>
              <a:t>–</a:t>
            </a:r>
            <a:r>
              <a:rPr lang="fa-IR" sz="2000" dirty="0">
                <a:solidFill>
                  <a:schemeClr val="bg1"/>
                </a:solidFill>
                <a:effectLst/>
                <a:latin typeface="Calibri" panose="020F0502020204030204" pitchFamily="34" charset="0"/>
                <a:ea typeface="Calibri" panose="020F0502020204030204" pitchFamily="34" charset="0"/>
                <a:cs typeface="B Nazanin" panose="00000400000000000000" pitchFamily="2" charset="-78"/>
              </a:rPr>
              <a:t> گرافیک متحرک</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11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31049" y="307581"/>
            <a:ext cx="9404723" cy="577796"/>
          </a:xfrm>
        </p:spPr>
        <p:txBody>
          <a:bodyPr/>
          <a:lstStyle/>
          <a:p>
            <a:pPr algn="ctr"/>
            <a:r>
              <a:rPr lang="fa-IR" sz="4400" dirty="0">
                <a:solidFill>
                  <a:schemeClr val="bg1"/>
                </a:solidFill>
                <a:cs typeface="B Titr" panose="00000700000000000000" pitchFamily="2" charset="-78"/>
              </a:rPr>
              <a:t>برگزاری رویداهای علمی، مهارتی و تخصصی</a:t>
            </a:r>
            <a:endParaRPr lang="en-US" sz="4400" dirty="0">
              <a:solidFill>
                <a:schemeClr val="bg1"/>
              </a:solidFill>
              <a:cs typeface="B Titr" panose="00000700000000000000" pitchFamily="2" charset="-78"/>
            </a:endParaRPr>
          </a:p>
        </p:txBody>
      </p:sp>
      <p:sp>
        <p:nvSpPr>
          <p:cNvPr id="6" name="TextBox 5"/>
          <p:cNvSpPr txBox="1"/>
          <p:nvPr/>
        </p:nvSpPr>
        <p:spPr>
          <a:xfrm>
            <a:off x="1393371" y="1509485"/>
            <a:ext cx="9666515" cy="4708981"/>
          </a:xfrm>
          <a:prstGeom prst="rect">
            <a:avLst/>
          </a:prstGeom>
          <a:noFill/>
        </p:spPr>
        <p:txBody>
          <a:bodyPr wrap="square" rtlCol="0">
            <a:spAutoFit/>
          </a:bodyPr>
          <a:lstStyle/>
          <a:p>
            <a:pPr algn="r" rtl="1">
              <a:lnSpc>
                <a:spcPct val="150000"/>
              </a:lnSpc>
            </a:pPr>
            <a:r>
              <a:rPr lang="fa-IR" sz="2000" dirty="0">
                <a:solidFill>
                  <a:schemeClr val="bg1"/>
                </a:solidFill>
                <a:cs typeface="B Lotus" panose="00000400000000000000" pitchFamily="2" charset="-78"/>
              </a:rPr>
              <a:t>برگزاری کنسرت های مستمر توسط ارکستر دانشجویی مرکز 46</a:t>
            </a:r>
          </a:p>
          <a:p>
            <a:pPr algn="r" rtl="1">
              <a:lnSpc>
                <a:spcPct val="150000"/>
              </a:lnSpc>
            </a:pPr>
            <a:r>
              <a:rPr lang="fa-IR" sz="2000" dirty="0">
                <a:solidFill>
                  <a:schemeClr val="bg1"/>
                </a:solidFill>
                <a:cs typeface="B Lotus" panose="00000400000000000000" pitchFamily="2" charset="-78"/>
              </a:rPr>
              <a:t>برگزاری نخستین جشنواره فیلم کوتاه دانشجویی </a:t>
            </a:r>
          </a:p>
          <a:p>
            <a:pPr algn="r" rtl="1">
              <a:lnSpc>
                <a:spcPct val="150000"/>
              </a:lnSpc>
            </a:pPr>
            <a:r>
              <a:rPr lang="fa-IR" sz="2000" dirty="0">
                <a:solidFill>
                  <a:schemeClr val="bg1"/>
                </a:solidFill>
                <a:cs typeface="B Lotus" panose="00000400000000000000" pitchFamily="2" charset="-78"/>
              </a:rPr>
              <a:t>برگزاری سلسله بوت کمپ های تخصصی در حوزه ها و رشته های متنوع</a:t>
            </a:r>
          </a:p>
          <a:p>
            <a:pPr algn="r" rtl="1">
              <a:lnSpc>
                <a:spcPct val="150000"/>
              </a:lnSpc>
            </a:pPr>
            <a:r>
              <a:rPr lang="fa-IR" sz="2000" dirty="0">
                <a:solidFill>
                  <a:schemeClr val="bg1"/>
                </a:solidFill>
                <a:cs typeface="B Lotus" panose="00000400000000000000" pitchFamily="2" charset="-78"/>
              </a:rPr>
              <a:t>برگزاری رویداد تخصصی و تحول آفرینی دانشجویی در هفته کوچینگ ایران</a:t>
            </a:r>
          </a:p>
          <a:p>
            <a:pPr algn="r" rtl="1">
              <a:lnSpc>
                <a:spcPct val="150000"/>
              </a:lnSpc>
            </a:pPr>
            <a:r>
              <a:rPr lang="fa-IR" sz="2000" dirty="0">
                <a:solidFill>
                  <a:schemeClr val="bg1"/>
                </a:solidFill>
                <a:cs typeface="B Lotus" panose="00000400000000000000" pitchFamily="2" charset="-78"/>
              </a:rPr>
              <a:t>برگزاری جشنواره تئاتر دانشجویی</a:t>
            </a:r>
          </a:p>
          <a:p>
            <a:pPr algn="r" rtl="1">
              <a:lnSpc>
                <a:spcPct val="150000"/>
              </a:lnSpc>
            </a:pPr>
            <a:r>
              <a:rPr lang="fa-IR" sz="2000" dirty="0">
                <a:solidFill>
                  <a:schemeClr val="bg1"/>
                </a:solidFill>
                <a:cs typeface="B Lotus" panose="00000400000000000000" pitchFamily="2" charset="-78"/>
              </a:rPr>
              <a:t>برگزاری نخستین تجربه شنیدنی از کاربرد کوچینگ در سازمان ها</a:t>
            </a:r>
          </a:p>
          <a:p>
            <a:pPr algn="r" rtl="1">
              <a:lnSpc>
                <a:spcPct val="150000"/>
              </a:lnSpc>
            </a:pPr>
            <a:r>
              <a:rPr lang="fa-IR" sz="2000" dirty="0">
                <a:solidFill>
                  <a:schemeClr val="bg1"/>
                </a:solidFill>
                <a:cs typeface="B Lotus" panose="00000400000000000000" pitchFamily="2" charset="-78"/>
              </a:rPr>
              <a:t>برنامه نشست تخصصی بیست و پنجمین نمایشگاه دستاوردهای پژوهش، فناوری و فن بازار</a:t>
            </a:r>
          </a:p>
          <a:p>
            <a:pPr algn="r" rtl="1">
              <a:lnSpc>
                <a:spcPct val="150000"/>
              </a:lnSpc>
            </a:pPr>
            <a:r>
              <a:rPr lang="fa-IR" sz="2000" dirty="0">
                <a:solidFill>
                  <a:schemeClr val="bg1"/>
                </a:solidFill>
                <a:cs typeface="B Lotus" panose="00000400000000000000" pitchFamily="2" charset="-78"/>
              </a:rPr>
              <a:t>برگزاری نخستین جشنواره دانشجویی چاپ، تصویرسازی و گرافیک</a:t>
            </a:r>
          </a:p>
          <a:p>
            <a:pPr algn="r" rtl="1">
              <a:lnSpc>
                <a:spcPct val="150000"/>
              </a:lnSpc>
            </a:pPr>
            <a:r>
              <a:rPr lang="fa-IR" sz="2000" dirty="0">
                <a:solidFill>
                  <a:schemeClr val="bg1"/>
                </a:solidFill>
                <a:cs typeface="B Lotus" panose="00000400000000000000" pitchFamily="2" charset="-78"/>
              </a:rPr>
              <a:t>برگزاری دوره های کوچینگ (مدرس در نقش کوچ) برای مدارس ایرانی در کشور قطر</a:t>
            </a:r>
          </a:p>
          <a:p>
            <a:pPr algn="r" rtl="1">
              <a:lnSpc>
                <a:spcPct val="150000"/>
              </a:lnSpc>
            </a:pPr>
            <a:r>
              <a:rPr lang="fa-IR" sz="2000" dirty="0">
                <a:solidFill>
                  <a:schemeClr val="bg1"/>
                </a:solidFill>
                <a:cs typeface="B Lotus" panose="00000400000000000000" pitchFamily="2" charset="-78"/>
              </a:rPr>
              <a:t>برگزاری نخستین جشنواره ملی دانشجویی موسیقی نواحی ایران</a:t>
            </a:r>
          </a:p>
        </p:txBody>
      </p:sp>
    </p:spTree>
    <p:extLst>
      <p:ext uri="{BB962C8B-B14F-4D97-AF65-F5344CB8AC3E}">
        <p14:creationId xmlns:p14="http://schemas.microsoft.com/office/powerpoint/2010/main" val="338989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84" y="676730"/>
            <a:ext cx="2489871" cy="554445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8779" y="676728"/>
            <a:ext cx="3030065" cy="5544457"/>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4232" y="676728"/>
            <a:ext cx="3373754" cy="554445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031" y="676729"/>
            <a:ext cx="2840556" cy="5544456"/>
          </a:xfrm>
          <a:prstGeom prst="rect">
            <a:avLst/>
          </a:prstGeom>
        </p:spPr>
      </p:pic>
    </p:spTree>
    <p:extLst>
      <p:ext uri="{BB962C8B-B14F-4D97-AF65-F5344CB8AC3E}">
        <p14:creationId xmlns:p14="http://schemas.microsoft.com/office/powerpoint/2010/main" val="42939333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270</TotalTime>
  <Words>829</Words>
  <Application>Microsoft Office PowerPoint</Application>
  <PresentationFormat>Widescreen</PresentationFormat>
  <Paragraphs>123</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Century Gothic</vt:lpstr>
      <vt:lpstr>Wingdings</vt:lpstr>
      <vt:lpstr>Wingdings 3</vt:lpstr>
      <vt:lpstr>Calibri</vt:lpstr>
      <vt:lpstr>Ion</vt:lpstr>
      <vt:lpstr>مرکز آموزش فرهنگ و هنر واحد 46 تهران</vt:lpstr>
      <vt:lpstr>بخش اول: معرفی مرکز</vt:lpstr>
      <vt:lpstr>PowerPoint Presentation</vt:lpstr>
      <vt:lpstr>امکانات مرکز</vt:lpstr>
      <vt:lpstr>PowerPoint Presentation</vt:lpstr>
      <vt:lpstr>معرفی رشته های مرکز</vt:lpstr>
      <vt:lpstr>معرفی رشته‌های مرکز</vt:lpstr>
      <vt:lpstr>برگزاری رویداهای علمی، مهارتی و تخصصی</vt:lpstr>
      <vt:lpstr>PowerPoint Presentation</vt:lpstr>
      <vt:lpstr>PowerPoint Presentation</vt:lpstr>
      <vt:lpstr>PowerPoint Presentation</vt:lpstr>
      <vt:lpstr>دوره های کوتاه مدت مصوب شده و اجرا شده</vt:lpstr>
      <vt:lpstr>تفاهم‌نامه ها</vt:lpstr>
      <vt:lpstr>PowerPoint Presentation</vt:lpstr>
      <vt:lpstr>تعاملات مرکز</vt:lpstr>
      <vt:lpstr>تدوین و تصویب رشته‌های جدید</vt:lpstr>
      <vt:lpstr>افتخارات مرکز</vt:lpstr>
      <vt:lpstr>در پایان  مستندی کوتاه از دستاوردهای آموزشی و هنری مرکز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مرکز آموزش فرهنگ و هنر واحد 46 تهران</dc:title>
  <dc:creator>Negar.Saedi</dc:creator>
  <cp:lastModifiedBy>Top</cp:lastModifiedBy>
  <cp:revision>26</cp:revision>
  <dcterms:created xsi:type="dcterms:W3CDTF">2025-09-29T11:05:31Z</dcterms:created>
  <dcterms:modified xsi:type="dcterms:W3CDTF">2025-09-30T05:52:07Z</dcterms:modified>
</cp:coreProperties>
</file>